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62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51AF89-3ADB-4CC9-AFB6-A253922A9F95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FC263-069F-4B62-AB55-F3FED209B0F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8528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FC263-069F-4B62-AB55-F3FED209B0FB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101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1B748-3F2E-4A44-AA9E-F9B7C6BCF527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06B6D0-934A-4541-A6EF-5996C12ED3AA}" type="slidenum">
              <a:rPr lang="pt-BR" smtClean="0"/>
              <a:t>‹nº›</a:t>
            </a:fld>
            <a:endParaRPr lang="pt-B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1B748-3F2E-4A44-AA9E-F9B7C6BCF527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6B6D0-934A-4541-A6EF-5996C12ED3A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1B748-3F2E-4A44-AA9E-F9B7C6BCF527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6B6D0-934A-4541-A6EF-5996C12ED3A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1B748-3F2E-4A44-AA9E-F9B7C6BCF527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06B6D0-934A-4541-A6EF-5996C12ED3AA}" type="slidenum">
              <a:rPr lang="pt-BR" smtClean="0"/>
              <a:t>‹nº›</a:t>
            </a:fld>
            <a:endParaRPr lang="pt-B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1B748-3F2E-4A44-AA9E-F9B7C6BCF527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06B6D0-934A-4541-A6EF-5996C12ED3AA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1B748-3F2E-4A44-AA9E-F9B7C6BCF527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06B6D0-934A-4541-A6EF-5996C12ED3AA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1B748-3F2E-4A44-AA9E-F9B7C6BCF527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06B6D0-934A-4541-A6EF-5996C12ED3AA}" type="slidenum">
              <a:rPr lang="pt-BR" smtClean="0"/>
              <a:t>‹nº›</a:t>
            </a:fld>
            <a:endParaRPr lang="pt-B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1B748-3F2E-4A44-AA9E-F9B7C6BCF527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06B6D0-934A-4541-A6EF-5996C12ED3AA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1B748-3F2E-4A44-AA9E-F9B7C6BCF527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06B6D0-934A-4541-A6EF-5996C12ED3AA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1B748-3F2E-4A44-AA9E-F9B7C6BCF527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06B6D0-934A-4541-A6EF-5996C12ED3AA}" type="slidenum">
              <a:rPr lang="pt-BR" smtClean="0"/>
              <a:t>‹nº›</a:t>
            </a:fld>
            <a:endParaRPr lang="pt-B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1B748-3F2E-4A44-AA9E-F9B7C6BCF527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06B6D0-934A-4541-A6EF-5996C12ED3AA}" type="slidenum">
              <a:rPr lang="pt-BR" smtClean="0"/>
              <a:t>‹nº›</a:t>
            </a:fld>
            <a:endParaRPr lang="pt-BR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741B748-3F2E-4A44-AA9E-F9B7C6BCF527}" type="datetimeFigureOut">
              <a:rPr lang="pt-BR" smtClean="0"/>
              <a:t>29/04/2015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706B6D0-934A-4541-A6EF-5996C12ED3AA}" type="slidenum">
              <a:rPr lang="pt-BR" smtClean="0"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Pesquisa de levantamento de dados (</a:t>
            </a:r>
            <a:r>
              <a:rPr lang="pt-BR" i="1" dirty="0" err="1" smtClean="0"/>
              <a:t>surveys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Brown &amp; </a:t>
            </a:r>
            <a:r>
              <a:rPr lang="pt-BR" dirty="0" err="1" smtClean="0"/>
              <a:t>Rodgers</a:t>
            </a:r>
            <a:r>
              <a:rPr lang="pt-BR" dirty="0" smtClean="0"/>
              <a:t>, 2002, p.142-145</a:t>
            </a:r>
          </a:p>
          <a:p>
            <a:r>
              <a:rPr lang="pt-BR" dirty="0" err="1" smtClean="0"/>
              <a:t>Gass</a:t>
            </a:r>
            <a:r>
              <a:rPr lang="pt-BR" dirty="0" smtClean="0"/>
              <a:t> &amp; </a:t>
            </a:r>
            <a:r>
              <a:rPr lang="pt-BR" dirty="0" err="1" smtClean="0"/>
              <a:t>Mackey</a:t>
            </a:r>
            <a:r>
              <a:rPr lang="pt-BR" dirty="0" smtClean="0"/>
              <a:t>, 2007, p.148-154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9760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4183359"/>
          </a:xfrm>
        </p:spPr>
        <p:txBody>
          <a:bodyPr>
            <a:noAutofit/>
          </a:bodyPr>
          <a:lstStyle/>
          <a:p>
            <a:pPr lvl="1"/>
            <a:r>
              <a:rPr lang="pt-BR" sz="2400" dirty="0" smtClean="0"/>
              <a:t>Relativos a: idade; gênero; situação socioeconômica; e contexto do público alvo da pesquisa.</a:t>
            </a:r>
            <a:endParaRPr lang="pt-BR" sz="2200" dirty="0" smtClean="0"/>
          </a:p>
          <a:p>
            <a:pPr lvl="1"/>
            <a:endParaRPr lang="pt-BR" sz="2400" dirty="0" smtClean="0"/>
          </a:p>
          <a:p>
            <a:pPr lvl="1"/>
            <a:endParaRPr lang="pt-BR" sz="24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77240" y="4293096"/>
            <a:ext cx="8043232" cy="1498104"/>
          </a:xfrm>
        </p:spPr>
        <p:txBody>
          <a:bodyPr/>
          <a:lstStyle/>
          <a:p>
            <a:r>
              <a:rPr lang="pt-BR" dirty="0" smtClean="0"/>
              <a:t>Fatuais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0922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4183359"/>
          </a:xfrm>
        </p:spPr>
        <p:txBody>
          <a:bodyPr>
            <a:noAutofit/>
          </a:bodyPr>
          <a:lstStyle/>
          <a:p>
            <a:pPr lvl="1"/>
            <a:r>
              <a:rPr lang="pt-BR" sz="2400" dirty="0" smtClean="0"/>
              <a:t>Relativos a: estilo de vida; hábitos; e atividades.</a:t>
            </a:r>
            <a:endParaRPr lang="pt-BR" sz="2200" dirty="0" smtClean="0"/>
          </a:p>
          <a:p>
            <a:pPr lvl="1"/>
            <a:endParaRPr lang="pt-BR" sz="2400" dirty="0" smtClean="0"/>
          </a:p>
          <a:p>
            <a:pPr lvl="1"/>
            <a:endParaRPr lang="pt-BR" sz="24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77240" y="4293096"/>
            <a:ext cx="8043232" cy="1498104"/>
          </a:xfrm>
        </p:spPr>
        <p:txBody>
          <a:bodyPr/>
          <a:lstStyle/>
          <a:p>
            <a:r>
              <a:rPr lang="pt-BR" dirty="0" smtClean="0"/>
              <a:t>Comportamentais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8534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4183359"/>
          </a:xfrm>
        </p:spPr>
        <p:txBody>
          <a:bodyPr>
            <a:noAutofit/>
          </a:bodyPr>
          <a:lstStyle/>
          <a:p>
            <a:pPr lvl="1"/>
            <a:r>
              <a:rPr lang="pt-BR" sz="2400" dirty="0" smtClean="0"/>
              <a:t>Relativos a: crenças; opiniões; interesses; e valores.</a:t>
            </a:r>
            <a:endParaRPr lang="pt-BR" sz="2200" dirty="0" smtClean="0"/>
          </a:p>
          <a:p>
            <a:pPr lvl="1"/>
            <a:endParaRPr lang="pt-BR" sz="2400" dirty="0" smtClean="0"/>
          </a:p>
          <a:p>
            <a:pPr lvl="1"/>
            <a:endParaRPr lang="pt-BR" sz="24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77240" y="4293096"/>
            <a:ext cx="8043232" cy="1498104"/>
          </a:xfrm>
        </p:spPr>
        <p:txBody>
          <a:bodyPr/>
          <a:lstStyle/>
          <a:p>
            <a:r>
              <a:rPr lang="pt-BR" dirty="0" smtClean="0"/>
              <a:t>Atitudinais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0481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4183359"/>
          </a:xfrm>
        </p:spPr>
        <p:txBody>
          <a:bodyPr>
            <a:noAutofit/>
          </a:bodyPr>
          <a:lstStyle/>
          <a:p>
            <a:pPr lvl="1"/>
            <a:r>
              <a:rPr lang="pt-BR" sz="2400" dirty="0" smtClean="0"/>
              <a:t>Envolvem interações espontâneas, são realizadas gravações das situações específicas para facilitar a análise dos dados. (observação participante)</a:t>
            </a:r>
          </a:p>
          <a:p>
            <a:pPr lvl="1"/>
            <a:r>
              <a:rPr lang="pt-BR" sz="2400" dirty="0" smtClean="0"/>
              <a:t>A observação pode ser utilizada para a triangulação dos dados coletados e vice versa. </a:t>
            </a:r>
            <a:endParaRPr lang="pt-BR" sz="2200" dirty="0" smtClean="0"/>
          </a:p>
          <a:p>
            <a:pPr lvl="1"/>
            <a:endParaRPr lang="pt-BR" sz="2400" dirty="0" smtClean="0"/>
          </a:p>
          <a:p>
            <a:pPr lvl="1"/>
            <a:endParaRPr lang="pt-BR" sz="24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77240" y="4293096"/>
            <a:ext cx="8043232" cy="1498104"/>
          </a:xfrm>
        </p:spPr>
        <p:txBody>
          <a:bodyPr/>
          <a:lstStyle/>
          <a:p>
            <a:r>
              <a:rPr lang="pt-BR" dirty="0" smtClean="0"/>
              <a:t>Coleta de dados “naturais”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6498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4183359"/>
          </a:xfrm>
        </p:spPr>
        <p:txBody>
          <a:bodyPr>
            <a:noAutofit/>
          </a:bodyPr>
          <a:lstStyle/>
          <a:p>
            <a:pPr lvl="1"/>
            <a:r>
              <a:rPr lang="pt-BR" sz="2400" dirty="0" smtClean="0"/>
              <a:t>São aquelas que os entrevistados podem responder livremente.</a:t>
            </a:r>
          </a:p>
          <a:p>
            <a:pPr lvl="1"/>
            <a:r>
              <a:rPr lang="pt-BR" sz="2400" dirty="0" smtClean="0"/>
              <a:t>São menos previsíveis e com mais possibilidade de aprofundamento.</a:t>
            </a:r>
            <a:endParaRPr lang="pt-BR" sz="2200" dirty="0" smtClean="0"/>
          </a:p>
          <a:p>
            <a:pPr lvl="1"/>
            <a:endParaRPr lang="pt-BR" sz="2400" dirty="0" smtClean="0"/>
          </a:p>
          <a:p>
            <a:pPr lvl="1"/>
            <a:endParaRPr lang="pt-BR" sz="24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77240" y="4293096"/>
            <a:ext cx="8043232" cy="1498104"/>
          </a:xfrm>
        </p:spPr>
        <p:txBody>
          <a:bodyPr/>
          <a:lstStyle/>
          <a:p>
            <a:r>
              <a:rPr lang="pt-BR" sz="2800" dirty="0" err="1" smtClean="0"/>
              <a:t>Prompted</a:t>
            </a:r>
            <a:r>
              <a:rPr lang="pt-BR" sz="2800" dirty="0" smtClean="0"/>
              <a:t> </a:t>
            </a:r>
            <a:r>
              <a:rPr lang="pt-BR" sz="2800" dirty="0" err="1" smtClean="0"/>
              <a:t>production</a:t>
            </a: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>Questões abertas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87411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4183359"/>
          </a:xfrm>
        </p:spPr>
        <p:txBody>
          <a:bodyPr>
            <a:noAutofit/>
          </a:bodyPr>
          <a:lstStyle/>
          <a:p>
            <a:pPr lvl="1"/>
            <a:r>
              <a:rPr lang="pt-BR" sz="2400" dirty="0" smtClean="0"/>
              <a:t>O pesquisador determina as possibilidades de resposta.</a:t>
            </a:r>
          </a:p>
          <a:p>
            <a:pPr lvl="1"/>
            <a:r>
              <a:rPr lang="pt-BR" sz="2400" dirty="0" smtClean="0"/>
              <a:t>Mais fácil de ser quantificado e analisado.</a:t>
            </a:r>
          </a:p>
          <a:p>
            <a:pPr lvl="1"/>
            <a:r>
              <a:rPr lang="pt-BR" sz="2400" dirty="0" smtClean="0"/>
              <a:t>Tem uniformidade para a mensuração e fornece dados mais confiáveis em termos quantitativos.</a:t>
            </a:r>
          </a:p>
          <a:p>
            <a:pPr lvl="1"/>
            <a:endParaRPr lang="pt-BR" sz="24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77240" y="4293096"/>
            <a:ext cx="8043232" cy="1498104"/>
          </a:xfrm>
        </p:spPr>
        <p:txBody>
          <a:bodyPr/>
          <a:lstStyle/>
          <a:p>
            <a:r>
              <a:rPr lang="pt-BR" sz="2800" dirty="0" err="1" smtClean="0"/>
              <a:t>Prompted</a:t>
            </a:r>
            <a:r>
              <a:rPr lang="pt-BR" sz="2800" dirty="0" smtClean="0"/>
              <a:t> </a:t>
            </a:r>
            <a:r>
              <a:rPr lang="pt-BR" sz="2800" dirty="0" err="1" smtClean="0"/>
              <a:t>production</a:t>
            </a: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>Questões fechadas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985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Obrigado!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0416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São pesquisas utilizadas para reunir e descrever características, atitudes, visões, opiniões, etc.</a:t>
            </a:r>
          </a:p>
          <a:p>
            <a:r>
              <a:rPr lang="pt-BR" dirty="0" smtClean="0"/>
              <a:t>São realizadas, geralmente, por meio de entrevistas, questionários ou ambos. 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é a PLD?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92427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diferença entre os dois métodos  é que entrevistas são feitas oralmente, seja pessoalmente, por telefone, vídeo, etc., podem também ser feitas em grupos. Já os questionários são feitos de forma escrita e individual. </a:t>
            </a:r>
          </a:p>
          <a:p>
            <a:pPr marL="18288" indent="0">
              <a:buNone/>
            </a:pP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8043232" cy="914400"/>
          </a:xfrm>
        </p:spPr>
        <p:txBody>
          <a:bodyPr/>
          <a:lstStyle/>
          <a:p>
            <a:r>
              <a:rPr lang="pt-BR" dirty="0" smtClean="0"/>
              <a:t>Questionários e Entrevistas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901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As </a:t>
            </a:r>
            <a:r>
              <a:rPr lang="pt-BR" dirty="0"/>
              <a:t>entrevistas são utilizadas para conseguir informações específicas na </a:t>
            </a:r>
            <a:r>
              <a:rPr lang="pt-BR" dirty="0" smtClean="0"/>
              <a:t>pesquisa. Geralmente </a:t>
            </a:r>
            <a:r>
              <a:rPr lang="pt-BR" dirty="0"/>
              <a:t>consomem mais </a:t>
            </a:r>
            <a:r>
              <a:rPr lang="pt-BR" dirty="0" smtClean="0"/>
              <a:t>tempo. Quando </a:t>
            </a:r>
            <a:r>
              <a:rPr lang="pt-BR" dirty="0"/>
              <a:t>precisamos de muitas informações de muitas pessoas os questionários são tipicamente mais eficientes para reunir as informações. </a:t>
            </a:r>
            <a:endParaRPr lang="pt-BR" dirty="0" smtClean="0"/>
          </a:p>
          <a:p>
            <a:r>
              <a:rPr lang="pt-BR" dirty="0" smtClean="0"/>
              <a:t>Não </a:t>
            </a:r>
            <a:r>
              <a:rPr lang="pt-BR" dirty="0"/>
              <a:t>é incomum para quem realiza questionários fazer antes entrevistas para ajudar a entender as questões envolvidas, trabalhar nas questões a se utilizar e formular os itens a </a:t>
            </a:r>
            <a:r>
              <a:rPr lang="pt-BR" dirty="0" smtClean="0"/>
              <a:t>serem </a:t>
            </a:r>
            <a:r>
              <a:rPr lang="pt-BR" dirty="0"/>
              <a:t>incluídos no questionário.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8043232" cy="914400"/>
          </a:xfrm>
        </p:spPr>
        <p:txBody>
          <a:bodyPr/>
          <a:lstStyle/>
          <a:p>
            <a:r>
              <a:rPr lang="pt-BR" dirty="0" smtClean="0"/>
              <a:t>Questionários e Entrevistas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0130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1619672" y="685801"/>
            <a:ext cx="6609928" cy="4183359"/>
          </a:xfrm>
        </p:spPr>
        <p:txBody>
          <a:bodyPr>
            <a:normAutofit/>
          </a:bodyPr>
          <a:lstStyle/>
          <a:p>
            <a:r>
              <a:rPr lang="pt-BR" dirty="0" smtClean="0"/>
              <a:t>Geralmente entrevistas são compostas por questões abertas, não podendo ser respondidas por sim ou não. São iniciadas com: quem, o que, por que, onde, quando, etc.</a:t>
            </a:r>
          </a:p>
          <a:p>
            <a:pPr marL="749808" lvl="2" indent="0">
              <a:buNone/>
            </a:pPr>
            <a:r>
              <a:rPr lang="pt-BR" dirty="0" smtClean="0"/>
              <a:t>	</a:t>
            </a:r>
            <a:r>
              <a:rPr lang="pt-BR" sz="1400" dirty="0" smtClean="0"/>
              <a:t>(www.oucom.ohiou.edu/</a:t>
            </a:r>
            <a:r>
              <a:rPr lang="pt-BR" sz="1400" dirty="0" err="1" smtClean="0"/>
              <a:t>fd</a:t>
            </a:r>
            <a:r>
              <a:rPr lang="pt-BR" sz="1400" dirty="0" smtClean="0"/>
              <a:t>/Open%20Ended%20Questions.htm)</a:t>
            </a:r>
            <a:endParaRPr lang="pt-BR" dirty="0"/>
          </a:p>
          <a:p>
            <a:pPr marL="0" lvl="2" indent="271463"/>
            <a:r>
              <a:rPr lang="pt-BR" sz="2100" dirty="0" smtClean="0"/>
              <a:t>Podendo ser estruturadas ou não estruturadas o uso vai depender do que se pretende com a entrevista.</a:t>
            </a:r>
          </a:p>
          <a:p>
            <a:pPr marL="0" lvl="2" indent="271463"/>
            <a:r>
              <a:rPr lang="pt-BR" sz="2100" dirty="0" smtClean="0"/>
              <a:t>Podem </a:t>
            </a:r>
            <a:r>
              <a:rPr lang="pt-BR" sz="2100" dirty="0"/>
              <a:t>ter uma programação (</a:t>
            </a:r>
            <a:r>
              <a:rPr lang="pt-BR" sz="2100" i="1" dirty="0"/>
              <a:t>interview schedule</a:t>
            </a:r>
            <a:r>
              <a:rPr lang="pt-BR" sz="2100" dirty="0"/>
              <a:t>). Esta programação consiste em uma série de perguntas e “provocações”, previamente definidas pelo entrevistador, no decorrer da entrevista</a:t>
            </a:r>
            <a:r>
              <a:rPr lang="pt-BR" sz="2100" dirty="0" smtClean="0"/>
              <a:t>.</a:t>
            </a:r>
          </a:p>
          <a:p>
            <a:pPr marL="749808" lvl="2" indent="0">
              <a:buNone/>
            </a:pP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8043232" cy="914400"/>
          </a:xfrm>
        </p:spPr>
        <p:txBody>
          <a:bodyPr/>
          <a:lstStyle/>
          <a:p>
            <a:r>
              <a:rPr lang="pt-BR" dirty="0" smtClean="0"/>
              <a:t>Entrevistas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750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4255367"/>
          </a:xfrm>
        </p:spPr>
        <p:txBody>
          <a:bodyPr>
            <a:normAutofit/>
          </a:bodyPr>
          <a:lstStyle/>
          <a:p>
            <a:pPr lvl="1"/>
            <a:r>
              <a:rPr lang="pt-BR" sz="2100" dirty="0" smtClean="0"/>
              <a:t>Geralmente compostos por questões fechadas, de múltipla escolha, com respostas sim ou não, por escala </a:t>
            </a:r>
            <a:r>
              <a:rPr lang="pt-BR" sz="2100" i="1" dirty="0" err="1" smtClean="0"/>
              <a:t>likert</a:t>
            </a:r>
            <a:r>
              <a:rPr lang="pt-BR" sz="2100" i="1" dirty="0" smtClean="0"/>
              <a:t> </a:t>
            </a:r>
            <a:r>
              <a:rPr lang="pt-BR" sz="2100" dirty="0" smtClean="0"/>
              <a:t>, ou ainda por </a:t>
            </a:r>
            <a:r>
              <a:rPr lang="pt-BR" sz="2100" i="1" dirty="0" smtClean="0"/>
              <a:t>rankings</a:t>
            </a:r>
            <a:r>
              <a:rPr lang="pt-BR" sz="2100" dirty="0" smtClean="0"/>
              <a:t>.</a:t>
            </a:r>
          </a:p>
          <a:p>
            <a:pPr lvl="1"/>
            <a:r>
              <a:rPr lang="pt-BR" sz="2100" dirty="0" smtClean="0"/>
              <a:t>Podem haver questões abertas, mas é preferível que seja com respostas curtas.</a:t>
            </a:r>
          </a:p>
          <a:p>
            <a:pPr lvl="1"/>
            <a:r>
              <a:rPr lang="pt-BR" sz="2100" dirty="0" smtClean="0"/>
              <a:t>É o método mais comum para coletar os dados de atitudes e opiniões de um grupo grande de pessoas.</a:t>
            </a:r>
          </a:p>
          <a:p>
            <a:pPr lvl="1"/>
            <a:r>
              <a:rPr lang="pt-BR" sz="2100" dirty="0" smtClean="0"/>
              <a:t>O tipo de questão utilizada vai depender do direcionamento da pesquisa, os tipos podem se mesclar também.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77240" y="4876800"/>
            <a:ext cx="8043232" cy="914400"/>
          </a:xfrm>
        </p:spPr>
        <p:txBody>
          <a:bodyPr/>
          <a:lstStyle/>
          <a:p>
            <a:r>
              <a:rPr lang="pt-BR" dirty="0" smtClean="0"/>
              <a:t>Questionários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6434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4183359"/>
          </a:xfrm>
        </p:spPr>
        <p:txBody>
          <a:bodyPr>
            <a:noAutofit/>
          </a:bodyPr>
          <a:lstStyle/>
          <a:p>
            <a:pPr lvl="1"/>
            <a:r>
              <a:rPr lang="pt-BR" sz="2400" dirty="0" smtClean="0"/>
              <a:t>Deve estar muito claro o objetivo antes de se iniciar a PLD. Vale escrever um breve roteiro e tentar manter até o fim da pesquisa.</a:t>
            </a:r>
          </a:p>
          <a:p>
            <a:pPr lvl="1"/>
            <a:r>
              <a:rPr lang="pt-BR" sz="2400" dirty="0" smtClean="0"/>
              <a:t>É interessante tentar obter um feedback de colegas, fazendo por exemplo a aplicação da entrevista ou questionário e depois verificar o que se passou em suas mentes no momento da aplicação do método.</a:t>
            </a:r>
          </a:p>
          <a:p>
            <a:pPr lvl="1"/>
            <a:endParaRPr lang="pt-BR" sz="24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77240" y="4293096"/>
            <a:ext cx="8043232" cy="1498104"/>
          </a:xfrm>
        </p:spPr>
        <p:txBody>
          <a:bodyPr/>
          <a:lstStyle/>
          <a:p>
            <a:r>
              <a:rPr lang="pt-BR" dirty="0" smtClean="0"/>
              <a:t>Dicas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464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0" y="216024"/>
            <a:ext cx="9036496" cy="6741368"/>
          </a:xfrm>
        </p:spPr>
        <p:txBody>
          <a:bodyPr>
            <a:noAutofit/>
          </a:bodyPr>
          <a:lstStyle/>
          <a:p>
            <a:pPr marL="384048" lvl="1" indent="0" algn="r">
              <a:buNone/>
            </a:pPr>
            <a:r>
              <a:rPr lang="pt-BR" sz="2000" b="1" dirty="0"/>
              <a:t>Coisas para evitar ao escrever uma boa pesquisa</a:t>
            </a:r>
          </a:p>
          <a:p>
            <a:pPr marL="384048" lvl="1" indent="0">
              <a:buNone/>
            </a:pPr>
            <a:r>
              <a:rPr lang="pt-BR" sz="2000" dirty="0"/>
              <a:t>EVITAR:</a:t>
            </a:r>
          </a:p>
          <a:p>
            <a:pPr marL="384048" lvl="1" indent="0">
              <a:buNone/>
            </a:pPr>
            <a:r>
              <a:rPr lang="pt-BR" sz="1600" dirty="0"/>
              <a:t>1.	Itens excessivamente longos</a:t>
            </a:r>
          </a:p>
          <a:p>
            <a:pPr marL="384048" lvl="1" indent="0">
              <a:buNone/>
            </a:pPr>
            <a:r>
              <a:rPr lang="pt-BR" sz="1600" dirty="0"/>
              <a:t>2.	Itens confusos ou ambíguos </a:t>
            </a:r>
          </a:p>
          <a:p>
            <a:pPr marL="384048" lvl="1" indent="0">
              <a:buNone/>
            </a:pPr>
            <a:r>
              <a:rPr lang="pt-BR" sz="1600" dirty="0"/>
              <a:t>3.	</a:t>
            </a:r>
            <a:r>
              <a:rPr lang="pt-BR" sz="1600" dirty="0" smtClean="0"/>
              <a:t>Itens negativos</a:t>
            </a:r>
            <a:endParaRPr lang="pt-BR" sz="1600" dirty="0"/>
          </a:p>
          <a:p>
            <a:pPr marL="384048" lvl="1" indent="0">
              <a:buNone/>
            </a:pPr>
            <a:r>
              <a:rPr lang="pt-BR" sz="1600" dirty="0"/>
              <a:t>4.	Itens incompletos</a:t>
            </a:r>
          </a:p>
          <a:p>
            <a:pPr marL="384048" lvl="1" indent="0">
              <a:buNone/>
            </a:pPr>
            <a:r>
              <a:rPr lang="pt-BR" sz="1600" dirty="0" smtClean="0"/>
              <a:t>5.	Itens </a:t>
            </a:r>
            <a:r>
              <a:rPr lang="pt-BR" sz="1600" dirty="0"/>
              <a:t>que sobrepõe escolhas </a:t>
            </a:r>
            <a:endParaRPr lang="pt-BR" sz="1600" dirty="0" smtClean="0"/>
          </a:p>
          <a:p>
            <a:pPr marL="384048" lvl="1" indent="0">
              <a:buNone/>
            </a:pPr>
            <a:r>
              <a:rPr lang="pt-BR" sz="1600" dirty="0" smtClean="0"/>
              <a:t>6</a:t>
            </a:r>
            <a:r>
              <a:rPr lang="pt-BR" sz="1600" dirty="0"/>
              <a:t>.	Itens em duas páginas</a:t>
            </a:r>
          </a:p>
          <a:p>
            <a:pPr marL="384048" lvl="1" indent="0">
              <a:buNone/>
            </a:pPr>
            <a:r>
              <a:rPr lang="pt-BR" sz="1600" dirty="0"/>
              <a:t>7.	Itens de dois </a:t>
            </a:r>
            <a:r>
              <a:rPr lang="pt-BR" sz="1600" dirty="0" smtClean="0"/>
              <a:t>canos</a:t>
            </a:r>
            <a:endParaRPr lang="pt-BR" sz="1600" dirty="0"/>
          </a:p>
          <a:p>
            <a:pPr marL="384048" lvl="1" indent="0">
              <a:buNone/>
            </a:pPr>
            <a:r>
              <a:rPr lang="pt-BR" sz="1600" dirty="0"/>
              <a:t>8.	Itens carregados de palavras</a:t>
            </a:r>
          </a:p>
          <a:p>
            <a:pPr marL="384048" lvl="1" indent="0">
              <a:buNone/>
            </a:pPr>
            <a:r>
              <a:rPr lang="pt-BR" sz="1600" dirty="0"/>
              <a:t>9.	Itens com palavras absolutas</a:t>
            </a:r>
          </a:p>
          <a:p>
            <a:pPr marL="384048" lvl="1" indent="0">
              <a:buNone/>
            </a:pPr>
            <a:r>
              <a:rPr lang="pt-BR" sz="1600" dirty="0"/>
              <a:t>10.	Itens principais</a:t>
            </a:r>
          </a:p>
          <a:p>
            <a:pPr marL="384048" lvl="1" indent="0">
              <a:buNone/>
            </a:pPr>
            <a:r>
              <a:rPr lang="pt-BR" sz="1600" dirty="0"/>
              <a:t>11.	Itens prestigiosos</a:t>
            </a:r>
          </a:p>
          <a:p>
            <a:pPr marL="384048" lvl="1" indent="0">
              <a:buNone/>
            </a:pPr>
            <a:r>
              <a:rPr lang="pt-BR" sz="1600" dirty="0"/>
              <a:t>12.	Itens embaraçosos</a:t>
            </a:r>
          </a:p>
          <a:p>
            <a:pPr marL="384048" lvl="1" indent="0">
              <a:buNone/>
            </a:pPr>
            <a:r>
              <a:rPr lang="pt-BR" sz="1600" dirty="0"/>
              <a:t>13.	Itens tendenciosos</a:t>
            </a:r>
          </a:p>
          <a:p>
            <a:pPr marL="384048" lvl="1" indent="0">
              <a:buNone/>
            </a:pPr>
            <a:r>
              <a:rPr lang="pt-BR" sz="1600" dirty="0"/>
              <a:t>14.	Itens em um nível errado da língua</a:t>
            </a:r>
          </a:p>
          <a:p>
            <a:pPr marL="384048" lvl="1" indent="0">
              <a:buNone/>
            </a:pPr>
            <a:r>
              <a:rPr lang="pt-BR" sz="1600" dirty="0"/>
              <a:t>15.	Itens que não são da competência dos entrevistados</a:t>
            </a:r>
          </a:p>
          <a:p>
            <a:pPr marL="384048" lvl="1" indent="0">
              <a:buNone/>
            </a:pPr>
            <a:r>
              <a:rPr lang="pt-BR" sz="1600" dirty="0"/>
              <a:t>16.	Partir do principio que todos os entrevistados tem todas as respostas para todos os itens</a:t>
            </a:r>
          </a:p>
          <a:p>
            <a:pPr marL="384048" lvl="1" indent="0">
              <a:buNone/>
            </a:pPr>
            <a:r>
              <a:rPr lang="pt-BR" sz="1600" dirty="0"/>
              <a:t>17.	Fazer os entrevistados responderem itens que não se aplicam</a:t>
            </a:r>
          </a:p>
          <a:p>
            <a:pPr marL="384048" lvl="1" indent="0">
              <a:buNone/>
            </a:pPr>
            <a:r>
              <a:rPr lang="pt-BR" sz="1600" dirty="0"/>
              <a:t>18.	Itens irrelevantes </a:t>
            </a:r>
          </a:p>
          <a:p>
            <a:pPr marL="384048" lvl="1" indent="0">
              <a:buNone/>
            </a:pPr>
            <a:r>
              <a:rPr lang="pt-BR" sz="1600" dirty="0"/>
              <a:t>19.	Escrever informações supérfluas nos itens</a:t>
            </a:r>
          </a:p>
          <a:p>
            <a:pPr marL="384048" lvl="1" indent="0" algn="r">
              <a:buNone/>
            </a:pPr>
            <a:r>
              <a:rPr lang="pt-BR" sz="1400" i="1" dirty="0"/>
              <a:t>Tradução nossa para a Tabela 5.5 (</a:t>
            </a:r>
            <a:r>
              <a:rPr lang="pt-BR" sz="1400" i="1" dirty="0" smtClean="0"/>
              <a:t>pág</a:t>
            </a:r>
            <a:r>
              <a:rPr lang="pt-BR" sz="1400" i="1" dirty="0"/>
              <a:t>. 143)</a:t>
            </a:r>
          </a:p>
          <a:p>
            <a:pPr marL="384048" lvl="1" indent="0">
              <a:buNone/>
            </a:pPr>
            <a:endParaRPr lang="pt-BR" sz="1400" dirty="0" smtClean="0"/>
          </a:p>
        </p:txBody>
      </p:sp>
    </p:spTree>
    <p:extLst>
      <p:ext uri="{BB962C8B-B14F-4D97-AF65-F5344CB8AC3E}">
        <p14:creationId xmlns:p14="http://schemas.microsoft.com/office/powerpoint/2010/main" val="142207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4183359"/>
          </a:xfrm>
        </p:spPr>
        <p:txBody>
          <a:bodyPr>
            <a:noAutofit/>
          </a:bodyPr>
          <a:lstStyle/>
          <a:p>
            <a:pPr lvl="1"/>
            <a:r>
              <a:rPr lang="pt-BR" sz="2400" dirty="0" smtClean="0"/>
              <a:t>A PLD pode gerar resultados, com sua categorização, qualitativos, quantitativos ou mistos.</a:t>
            </a:r>
            <a:endParaRPr lang="pt-BR" sz="1800" dirty="0" smtClean="0"/>
          </a:p>
          <a:p>
            <a:pPr lvl="1"/>
            <a:r>
              <a:rPr lang="pt-BR" sz="2400" dirty="0" smtClean="0"/>
              <a:t>Tanto entrevistas como questionários podem ser empregados para coletar dados: fatuais (reais), comportamentais e atitudinais.</a:t>
            </a:r>
          </a:p>
          <a:p>
            <a:pPr lvl="1"/>
            <a:endParaRPr lang="pt-BR" sz="2400" dirty="0" smtClean="0"/>
          </a:p>
          <a:p>
            <a:pPr lvl="1"/>
            <a:endParaRPr lang="pt-BR" sz="24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77240" y="4293096"/>
            <a:ext cx="8043232" cy="1498104"/>
          </a:xfrm>
        </p:spPr>
        <p:txBody>
          <a:bodyPr/>
          <a:lstStyle/>
          <a:p>
            <a:r>
              <a:rPr lang="pt-BR" dirty="0" smtClean="0"/>
              <a:t>Categorizando os dados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7893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r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Elementar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lhagem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ppt/theme/themeOverride2.xml><?xml version="1.0" encoding="utf-8"?>
<a:themeOverride xmlns:a="http://schemas.openxmlformats.org/drawingml/2006/main">
  <a:clrScheme name="Folhagem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ppt/theme/themeOverride3.xml><?xml version="1.0" encoding="utf-8"?>
<a:themeOverride xmlns:a="http://schemas.openxmlformats.org/drawingml/2006/main">
  <a:clrScheme name="Folhagem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ppt/theme/themeOverride4.xml><?xml version="1.0" encoding="utf-8"?>
<a:themeOverride xmlns:a="http://schemas.openxmlformats.org/drawingml/2006/main">
  <a:clrScheme name="Folhagem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ppt/theme/themeOverride5.xml><?xml version="1.0" encoding="utf-8"?>
<a:themeOverride xmlns:a="http://schemas.openxmlformats.org/drawingml/2006/main">
  <a:clrScheme name="Folhagem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ppt/theme/themeOverride6.xml><?xml version="1.0" encoding="utf-8"?>
<a:themeOverride xmlns:a="http://schemas.openxmlformats.org/drawingml/2006/main">
  <a:clrScheme name="Folhagem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ppt/theme/themeOverride7.xml><?xml version="1.0" encoding="utf-8"?>
<a:themeOverride xmlns:a="http://schemas.openxmlformats.org/drawingml/2006/main">
  <a:clrScheme name="Folhagem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ppt/theme/themeOverride8.xml><?xml version="1.0" encoding="utf-8"?>
<a:themeOverride xmlns:a="http://schemas.openxmlformats.org/drawingml/2006/main">
  <a:clrScheme name="Folhagem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134</TotalTime>
  <Words>547</Words>
  <Application>Microsoft Office PowerPoint</Application>
  <PresentationFormat>Apresentação na tela (4:3)</PresentationFormat>
  <Paragraphs>68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Elementar</vt:lpstr>
      <vt:lpstr>Pesquisa de levantamento de dados (surveys)</vt:lpstr>
      <vt:lpstr>O que é a PLD?</vt:lpstr>
      <vt:lpstr>Questionários e Entrevistas</vt:lpstr>
      <vt:lpstr>Questionários e Entrevistas</vt:lpstr>
      <vt:lpstr>Entrevistas</vt:lpstr>
      <vt:lpstr>Questionários</vt:lpstr>
      <vt:lpstr>Dicas</vt:lpstr>
      <vt:lpstr>Apresentação do PowerPoint</vt:lpstr>
      <vt:lpstr>Categorizando os dados</vt:lpstr>
      <vt:lpstr>Fatuais</vt:lpstr>
      <vt:lpstr>Comportamentais</vt:lpstr>
      <vt:lpstr>Atitudinais</vt:lpstr>
      <vt:lpstr>Coleta de dados “naturais”</vt:lpstr>
      <vt:lpstr>Prompted production Questões abertas</vt:lpstr>
      <vt:lpstr>Prompted production Questões fechadas</vt:lpstr>
      <vt:lpstr>Obrigado!</vt:lpstr>
    </vt:vector>
  </TitlesOfParts>
  <Company>Sociedade Mineira de Cultura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Pesquisa de levantamento de dados (surveys)</dc:title>
  <dc:creator>Gustavo Txai Torres de Faria</dc:creator>
  <cp:lastModifiedBy>Torres</cp:lastModifiedBy>
  <cp:revision>17</cp:revision>
  <dcterms:created xsi:type="dcterms:W3CDTF">2015-03-25T10:45:33Z</dcterms:created>
  <dcterms:modified xsi:type="dcterms:W3CDTF">2015-04-29T23:27:41Z</dcterms:modified>
</cp:coreProperties>
</file>