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D341DEC-358E-458A-AE10-6D1513B2A0A7}" type="datetimeFigureOut">
              <a:rPr lang="pt-BR" smtClean="0"/>
              <a:t>23/06/2015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3DA3DD-805C-46EE-99EE-831A5E6D2F6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late.googleusercontent.com/translate_c?depth=1&amp;hl=pt-BR&amp;prev=/search%3Fq%3DA%2Bphenomenon%2Bthat%2Bis%2Bmore%2Bdifficult%2Bto%2Bgrasp%2Band%2Bis%2Bbelow%2Bthe%2Bsurface%2Bwould%2Brequire%2Bmore%2Bparticipants.%26biw%3D1360%26bih%3D673&amp;rurl=translate.google.com.br&amp;sl=en&amp;u=http://blogs.cmdn.dundee.ac.uk/meded-research/author/rajjawi/&amp;usg=ALkJrhgGlaUEdl01qk_TT2bsMGOlMZWNMA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85984" y="1785926"/>
            <a:ext cx="6357982" cy="642942"/>
          </a:xfrm>
        </p:spPr>
        <p:txBody>
          <a:bodyPr>
            <a:normAutofit/>
          </a:bodyPr>
          <a:lstStyle/>
          <a:p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Centro federal de educação tecnológica de minas gerais</a:t>
            </a:r>
            <a:b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mestrado em estudos de linguagens</a:t>
            </a:r>
            <a:endParaRPr lang="pt-BR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14876" y="4357694"/>
            <a:ext cx="4143388" cy="926008"/>
          </a:xfrm>
        </p:spPr>
        <p:txBody>
          <a:bodyPr>
            <a:noAutofit/>
          </a:bodyPr>
          <a:lstStyle/>
          <a:p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Mestrando: Heuler </a:t>
            </a:r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Jesus </a:t>
            </a:r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David</a:t>
            </a:r>
          </a:p>
          <a:p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Professora: Dra. Raquel </a:t>
            </a:r>
            <a:r>
              <a:rPr lang="pt-B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Bambirra</a:t>
            </a:r>
            <a:endParaRPr lang="pt-B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magem 3" descr="Nova Logomarca - CEFET-MG - Simple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71480"/>
            <a:ext cx="13431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357422" y="3143248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latin typeface="Arial" pitchFamily="34" charset="0"/>
                <a:cs typeface="Arial" pitchFamily="34" charset="0"/>
              </a:rPr>
              <a:t>Metodologia da Pesquisa</a:t>
            </a:r>
            <a:endParaRPr lang="pt-B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286116" y="585789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Belo Horizonte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2015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• Amostragem </a:t>
            </a:r>
            <a:r>
              <a:rPr lang="pt-BR" dirty="0" err="1"/>
              <a:t>Snowball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899592" y="1988840"/>
            <a:ext cx="7467600" cy="4061048"/>
          </a:xfrm>
        </p:spPr>
        <p:txBody>
          <a:bodyPr/>
          <a:lstStyle/>
          <a:p>
            <a:pPr algn="just"/>
            <a:r>
              <a:rPr lang="pt-BR" dirty="0" smtClean="0"/>
              <a:t>Envolve </a:t>
            </a:r>
            <a:r>
              <a:rPr lang="pt-BR" dirty="0"/>
              <a:t>uma "reação em cadeia", na qual o pesquisador identifica algumas pessoas que atendem aos critérios do estudo particular e, em seguida, pede a esses participantes </a:t>
            </a:r>
            <a:r>
              <a:rPr lang="pt-BR" dirty="0" smtClean="0"/>
              <a:t>que identifiquem </a:t>
            </a:r>
            <a:r>
              <a:rPr lang="pt-BR" dirty="0"/>
              <a:t>os membros mais competentes da </a:t>
            </a:r>
            <a:r>
              <a:rPr lang="pt-BR" dirty="0" smtClean="0"/>
              <a:t>população em questão. </a:t>
            </a:r>
            <a:r>
              <a:rPr lang="pt-BR" dirty="0"/>
              <a:t>Esta técnica é útil quando se estuda grupos cujos membros não </a:t>
            </a:r>
            <a:r>
              <a:rPr lang="pt-BR" dirty="0" smtClean="0"/>
              <a:t>são </a:t>
            </a:r>
            <a:r>
              <a:rPr lang="pt-BR" dirty="0"/>
              <a:t>facilmente </a:t>
            </a:r>
            <a:r>
              <a:rPr lang="pt-BR" dirty="0" smtClean="0"/>
              <a:t>identificáveis </a:t>
            </a:r>
            <a:r>
              <a:rPr lang="pt-BR" dirty="0"/>
              <a:t>(por exemplo, membros de </a:t>
            </a:r>
            <a:r>
              <a:rPr lang="pt-BR" dirty="0" smtClean="0"/>
              <a:t>gangues) </a:t>
            </a:r>
            <a:r>
              <a:rPr lang="pt-BR" dirty="0"/>
              <a:t>ou quando o acesso </a:t>
            </a:r>
            <a:r>
              <a:rPr lang="pt-BR" dirty="0" smtClean="0"/>
              <a:t>aos </a:t>
            </a:r>
            <a:r>
              <a:rPr lang="pt-BR" dirty="0"/>
              <a:t>membros do grupo </a:t>
            </a:r>
            <a:r>
              <a:rPr lang="pt-BR" dirty="0" smtClean="0"/>
              <a:t>é dificultado </a:t>
            </a:r>
            <a:r>
              <a:rPr lang="pt-BR" dirty="0"/>
              <a:t>por algum motivo.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837605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"amostra de </a:t>
            </a:r>
            <a:r>
              <a:rPr lang="pt-BR" dirty="0" smtClean="0"/>
              <a:t>oportunidade ou conveniência"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t-BR" dirty="0"/>
              <a:t>U</a:t>
            </a:r>
            <a:r>
              <a:rPr lang="pt-BR" dirty="0" smtClean="0"/>
              <a:t>m </a:t>
            </a:r>
            <a:r>
              <a:rPr lang="pt-BR" dirty="0"/>
              <a:t>importante critério de seleção da amostra é a conveniência do pesquisador: membros da população-alvo são selecionados para o propósito do estudo de atender a certos critérios práticos, tais como a proximidade geográfica, a disponibilidade em um determinado momento, </a:t>
            </a:r>
            <a:r>
              <a:rPr lang="pt-BR" dirty="0" smtClean="0"/>
              <a:t>ou a fácil </a:t>
            </a:r>
            <a:r>
              <a:rPr lang="pt-BR" dirty="0"/>
              <a:t>acessibilidade para a vontade de se </a:t>
            </a:r>
            <a:r>
              <a:rPr lang="pt-BR" dirty="0" smtClean="0"/>
              <a:t>voluntariar. Amostras </a:t>
            </a:r>
            <a:r>
              <a:rPr lang="pt-BR" dirty="0"/>
              <a:t>de conveniência raramente são totalmente baseados na conveniência, mas geralmente é parcialmente intencional, o que significa </a:t>
            </a:r>
            <a:r>
              <a:rPr lang="pt-BR" dirty="0" smtClean="0"/>
              <a:t>que os </a:t>
            </a:r>
            <a:r>
              <a:rPr lang="pt-BR" dirty="0"/>
              <a:t>participantes </a:t>
            </a:r>
            <a:r>
              <a:rPr lang="pt-BR" dirty="0" smtClean="0"/>
              <a:t>possuem </a:t>
            </a:r>
            <a:r>
              <a:rPr lang="pt-BR" dirty="0"/>
              <a:t>certas características-chave que estão relacionados com a finalidade da investigação. Assim, a amostragem de conveniência constitui muitas vezes uma versão menos controlada da estratégia de </a:t>
            </a:r>
            <a:r>
              <a:rPr lang="pt-BR" dirty="0" smtClean="0"/>
              <a:t>amostragem.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27401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136904" cy="5853264"/>
          </a:xfrm>
        </p:spPr>
        <p:txBody>
          <a:bodyPr/>
          <a:lstStyle/>
          <a:p>
            <a:r>
              <a:rPr lang="pt-BR" dirty="0"/>
              <a:t>Questões de amostragem são inerentemente </a:t>
            </a:r>
            <a:r>
              <a:rPr lang="pt-BR" dirty="0" smtClean="0"/>
              <a:t>práticas</a:t>
            </a:r>
            <a:r>
              <a:rPr lang="pt-BR" dirty="0"/>
              <a:t>. Decisões acadêmicas podem ser impulsionadas em parte por preocupações teóricas, mas é na amostragem, talvez mais do que em qualquer outro lugar na pesquisa, que a teoria encontra as duras realidades de tempo e recursos. </a:t>
            </a:r>
            <a:r>
              <a:rPr lang="pt-BR" dirty="0" smtClean="0"/>
              <a:t>São as questões </a:t>
            </a:r>
            <a:r>
              <a:rPr lang="pt-BR" dirty="0"/>
              <a:t>de amostragem, que quase invariavelmente forçam escolhas </a:t>
            </a:r>
            <a:r>
              <a:rPr lang="pt-BR" dirty="0" smtClean="0"/>
              <a:t>pragmáticas</a:t>
            </a:r>
            <a:r>
              <a:rPr lang="pt-BR" dirty="0"/>
              <a:t> </a:t>
            </a:r>
            <a:r>
              <a:rPr lang="pt-BR" dirty="0" smtClean="0"/>
              <a:t>das pesquisas.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17057"/>
            <a:ext cx="4176464" cy="31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80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Qual o tamanho </a:t>
            </a:r>
            <a:r>
              <a:rPr lang="pt-BR" b="1" dirty="0" smtClean="0"/>
              <a:t>a </a:t>
            </a:r>
            <a:r>
              <a:rPr lang="pt-BR" b="1" dirty="0"/>
              <a:t>amostra deve </a:t>
            </a:r>
            <a:r>
              <a:rPr lang="pt-BR" b="1" dirty="0" smtClean="0"/>
              <a:t>ter</a:t>
            </a:r>
            <a:r>
              <a:rPr lang="pt-BR" b="1" dirty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. Infelizmente, não há regras rígidas e rápidas em definir o tamanho ideal de amostra; a resposta final para o "quão grande/quão </a:t>
            </a:r>
            <a:r>
              <a:rPr lang="pt-BR" dirty="0" smtClean="0"/>
              <a:t>pequeno” deve-se </a:t>
            </a:r>
            <a:r>
              <a:rPr lang="pt-BR" dirty="0"/>
              <a:t>as várias orientações </a:t>
            </a:r>
            <a:r>
              <a:rPr lang="pt-BR" dirty="0" smtClean="0"/>
              <a:t>gerais</a:t>
            </a:r>
            <a:r>
              <a:rPr lang="pt-BR" dirty="0"/>
              <a:t>.</a:t>
            </a:r>
            <a:r>
              <a:rPr lang="pt-BR" dirty="0" smtClean="0"/>
              <a:t> </a:t>
            </a:r>
          </a:p>
          <a:p>
            <a:r>
              <a:rPr lang="pt-BR" dirty="0" smtClean="0"/>
              <a:t>Quantitativas:</a:t>
            </a:r>
          </a:p>
          <a:p>
            <a:r>
              <a:rPr lang="pt-BR" dirty="0" smtClean="0"/>
              <a:t>Investigação correlacional mínimo de </a:t>
            </a:r>
            <a:r>
              <a:rPr lang="pt-BR" dirty="0"/>
              <a:t>pelo menos 30 </a:t>
            </a:r>
            <a:r>
              <a:rPr lang="pt-BR" dirty="0" smtClean="0"/>
              <a:t>participantes.</a:t>
            </a:r>
          </a:p>
          <a:p>
            <a:r>
              <a:rPr lang="pt-BR" dirty="0" smtClean="0"/>
              <a:t>Procedimentos </a:t>
            </a:r>
            <a:r>
              <a:rPr lang="pt-BR" dirty="0"/>
              <a:t>comparativos e experimentais menos </a:t>
            </a:r>
            <a:r>
              <a:rPr lang="pt-BR" dirty="0" smtClean="0"/>
              <a:t>de 15</a:t>
            </a:r>
          </a:p>
          <a:p>
            <a:r>
              <a:rPr lang="pt-BR" dirty="0"/>
              <a:t>Métodos de Investigação em </a:t>
            </a:r>
            <a:r>
              <a:rPr lang="pt-BR" dirty="0" smtClean="0"/>
              <a:t>Linguística </a:t>
            </a:r>
            <a:r>
              <a:rPr lang="pt-BR" dirty="0"/>
              <a:t>Aplicada </a:t>
            </a:r>
            <a:r>
              <a:rPr lang="pt-BR" dirty="0" smtClean="0"/>
              <a:t>100 participantes </a:t>
            </a:r>
            <a:r>
              <a:rPr lang="pt-BR" dirty="0"/>
              <a:t>em cada </a:t>
            </a:r>
            <a:r>
              <a:rPr lang="pt-BR" dirty="0" smtClean="0"/>
              <a:t>grupo</a:t>
            </a:r>
          </a:p>
          <a:p>
            <a:r>
              <a:rPr lang="pt-BR" dirty="0" smtClean="0"/>
              <a:t>Fatores analíticos </a:t>
            </a:r>
            <a:r>
              <a:rPr lang="pt-BR" dirty="0"/>
              <a:t>e outras </a:t>
            </a:r>
            <a:r>
              <a:rPr lang="pt-BR" dirty="0" smtClean="0"/>
              <a:t>procedimentos </a:t>
            </a:r>
            <a:r>
              <a:rPr lang="pt-BR" dirty="0"/>
              <a:t>multivariados, pelo menos 100 </a:t>
            </a:r>
            <a:r>
              <a:rPr lang="pt-BR" dirty="0" smtClean="0"/>
              <a:t>participantes.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50721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/>
              <a:t>• </a:t>
            </a:r>
            <a:r>
              <a:rPr lang="pt-BR" dirty="0" smtClean="0"/>
              <a:t>Consideração </a:t>
            </a:r>
            <a:r>
              <a:rPr lang="pt-BR" dirty="0"/>
              <a:t>de </a:t>
            </a:r>
            <a:r>
              <a:rPr lang="pt-BR" dirty="0" smtClean="0"/>
              <a:t>Estatística: </a:t>
            </a:r>
            <a:r>
              <a:rPr lang="pt-BR" dirty="0"/>
              <a:t>Um requisito básico na pesquisa quantitativa é que a amostra deve ter uma "distribuição normal", e </a:t>
            </a:r>
            <a:r>
              <a:rPr lang="pt-BR" dirty="0" err="1"/>
              <a:t>Hatch</a:t>
            </a:r>
            <a:r>
              <a:rPr lang="pt-BR" dirty="0"/>
              <a:t> e </a:t>
            </a:r>
            <a:r>
              <a:rPr lang="pt-BR" dirty="0" err="1"/>
              <a:t>Lazaraton</a:t>
            </a:r>
            <a:r>
              <a:rPr lang="pt-BR" dirty="0"/>
              <a:t> (1991) argumentam que, para alcançar </a:t>
            </a:r>
            <a:r>
              <a:rPr lang="pt-BR" dirty="0" smtClean="0"/>
              <a:t>este requisito </a:t>
            </a:r>
            <a:r>
              <a:rPr lang="pt-BR" dirty="0"/>
              <a:t>a amostra deve incluir 30 ou mais </a:t>
            </a:r>
            <a:r>
              <a:rPr lang="pt-BR" dirty="0" smtClean="0"/>
              <a:t>pessoas.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40601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composição da amostra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/>
              <a:t>Uma outra consideração é se existem subgrupos distintos dentro da amostra que </a:t>
            </a:r>
            <a:r>
              <a:rPr lang="pt-BR" dirty="0" smtClean="0"/>
              <a:t>podem </a:t>
            </a:r>
            <a:r>
              <a:rPr lang="pt-BR" dirty="0"/>
              <a:t>ser </a:t>
            </a:r>
            <a:r>
              <a:rPr lang="pt-BR" dirty="0" smtClean="0"/>
              <a:t>esperados de </a:t>
            </a:r>
            <a:r>
              <a:rPr lang="pt-BR" dirty="0"/>
              <a:t>se comportar </a:t>
            </a:r>
            <a:r>
              <a:rPr lang="pt-BR" dirty="0" smtClean="0"/>
              <a:t>diferentemente </a:t>
            </a:r>
            <a:r>
              <a:rPr lang="pt-BR" dirty="0"/>
              <a:t>dos outros. Se pudermos identificar esses subgrupos com antecedência (por exemplo, na maioria dos estudos de crianças em idade escolar, as meninas foram </a:t>
            </a:r>
            <a:r>
              <a:rPr lang="pt-BR" dirty="0" smtClean="0"/>
              <a:t>encontradas de </a:t>
            </a:r>
            <a:r>
              <a:rPr lang="pt-BR" dirty="0"/>
              <a:t>forma diferente dos meninos), devemos definir o tamanho da amostra para que o tamanho mínimo aplica-se ao menor subgrupo na amostra.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440926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Margem de segurança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Ao </a:t>
            </a:r>
            <a:r>
              <a:rPr lang="pt-BR" dirty="0"/>
              <a:t>configurar o tamanho da amostra final, é aconselhável deixar uma "margem" decente para atender a circunstâncias imprevistas ou não </a:t>
            </a:r>
            <a:r>
              <a:rPr lang="pt-BR" dirty="0" smtClean="0"/>
              <a:t>planejadas</a:t>
            </a:r>
            <a:r>
              <a:rPr lang="pt-BR" dirty="0"/>
              <a:t>. Por exemplo, alguns participantes são propensos a </a:t>
            </a:r>
            <a:r>
              <a:rPr lang="pt-BR" dirty="0" smtClean="0"/>
              <a:t>abandonar a pesquisa, ou pelo </a:t>
            </a:r>
            <a:r>
              <a:rPr lang="pt-BR" dirty="0"/>
              <a:t>menos, algumas fases do projeto; alguns questionários </a:t>
            </a:r>
            <a:r>
              <a:rPr lang="pt-BR" dirty="0" smtClean="0"/>
              <a:t>terão </a:t>
            </a:r>
            <a:r>
              <a:rPr lang="pt-BR" dirty="0"/>
              <a:t>sempre de ser </a:t>
            </a:r>
            <a:r>
              <a:rPr lang="pt-BR" dirty="0" smtClean="0"/>
              <a:t>desclassificados </a:t>
            </a:r>
            <a:r>
              <a:rPr lang="pt-BR" dirty="0"/>
              <a:t>por um motivo ou outro; e também </a:t>
            </a:r>
            <a:r>
              <a:rPr lang="pt-BR" dirty="0" smtClean="0"/>
              <a:t>podemos </a:t>
            </a:r>
            <a:r>
              <a:rPr lang="pt-BR" dirty="0"/>
              <a:t>detectar subgrupos inesperados que precisam ser tratados separadamente.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2397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568952" cy="655272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A questão </a:t>
            </a:r>
            <a:r>
              <a:rPr lang="pt-BR" sz="3600" dirty="0">
                <a:latin typeface="Arial" pitchFamily="34" charset="0"/>
                <a:cs typeface="Arial" pitchFamily="34" charset="0"/>
              </a:rPr>
              <a:t>da amostragem na Internet</a:t>
            </a:r>
            <a:endParaRPr lang="pt-BR" sz="36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dirty="0"/>
              <a:t>O problema mais agudo associado com a pesquisa baseada na Internet é que não é possível aplicar qualquer estratégia de amostragem </a:t>
            </a:r>
            <a:r>
              <a:rPr lang="pt-BR" dirty="0" smtClean="0"/>
              <a:t>sistemática. Pois:</a:t>
            </a:r>
          </a:p>
          <a:p>
            <a:pPr algn="just">
              <a:lnSpc>
                <a:spcPct val="15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Contato com grupos, disparo por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email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(Obterá respostas?) – Amostragem Bola de Neve – espera-se pelos participantes, que podem vir ou não, por isso essa pesquisa está longe de ser sistemática. </a:t>
            </a:r>
          </a:p>
          <a:p>
            <a:pPr algn="just">
              <a:lnSpc>
                <a:spcPct val="150000"/>
              </a:lnSpc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Mas, não deve ser desconsiderada! O problema aqui está na não homogeneidade das respostas e não na ausência delas. Pois, podemos ter milhares de respostas completamente distintas umas das outras. Fato que pode ser controlado com respondentes selecionados pelo pesquisador.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pt-BR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85720" y="500042"/>
            <a:ext cx="8215370" cy="600079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pt-BR" dirty="0">
                <a:latin typeface="Arial" pitchFamily="34" charset="0"/>
                <a:cs typeface="Arial" pitchFamily="34" charset="0"/>
              </a:rPr>
              <a:t>Soluções de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Birnbaum</a:t>
            </a:r>
            <a:endParaRPr lang="pt-BR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70000"/>
              </a:lnSpc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- Primeira: a</a:t>
            </a:r>
            <a:r>
              <a:rPr lang="pt-BR" dirty="0" smtClean="0"/>
              <a:t>nalisar na pesquisa </a:t>
            </a:r>
            <a:r>
              <a:rPr lang="pt-BR" dirty="0"/>
              <a:t>separadamente </a:t>
            </a:r>
            <a:r>
              <a:rPr lang="pt-BR" dirty="0" smtClean="0"/>
              <a:t>cada </a:t>
            </a:r>
            <a:r>
              <a:rPr lang="pt-BR" dirty="0"/>
              <a:t>substrato da amostra (por </a:t>
            </a:r>
            <a:r>
              <a:rPr lang="pt-BR" dirty="0" smtClean="0"/>
              <a:t>exemplo: </a:t>
            </a:r>
            <a:r>
              <a:rPr lang="pt-BR" dirty="0"/>
              <a:t>idade, escolaridade, sexo e outras variáveis demográficas</a:t>
            </a:r>
            <a:r>
              <a:rPr lang="pt-BR" dirty="0" smtClean="0"/>
              <a:t>). </a:t>
            </a:r>
            <a:r>
              <a:rPr lang="pt-BR" dirty="0"/>
              <a:t>Se as mesmas conclusões são alcançadas em cada subgrupo, isso </a:t>
            </a:r>
            <a:r>
              <a:rPr lang="pt-BR" dirty="0" smtClean="0"/>
              <a:t>dá uma </a:t>
            </a:r>
            <a:r>
              <a:rPr lang="pt-BR" dirty="0"/>
              <a:t>validade externa para os resultados</a:t>
            </a:r>
            <a:r>
              <a:rPr lang="pt-BR" dirty="0" smtClean="0"/>
              <a:t>.</a:t>
            </a:r>
          </a:p>
          <a:p>
            <a:pPr algn="just">
              <a:lnSpc>
                <a:spcPct val="170000"/>
              </a:lnSpc>
              <a:buNone/>
            </a:pPr>
            <a:r>
              <a:rPr lang="pt-BR" dirty="0" smtClean="0"/>
              <a:t>- Segunda: </a:t>
            </a:r>
            <a:r>
              <a:rPr lang="pt-BR" dirty="0"/>
              <a:t>também envolve a comparação de subamostras, mas desta vez os </a:t>
            </a:r>
            <a:r>
              <a:rPr lang="pt-BR" dirty="0" smtClean="0"/>
              <a:t>pesquisadores </a:t>
            </a:r>
            <a:r>
              <a:rPr lang="pt-BR" dirty="0"/>
              <a:t>comparam os resultados baseados na </a:t>
            </a:r>
            <a:r>
              <a:rPr lang="pt-BR" dirty="0" smtClean="0"/>
              <a:t>pesquisa na internet </a:t>
            </a:r>
            <a:r>
              <a:rPr lang="pt-BR" dirty="0"/>
              <a:t>com os resultados de uma pesquisa similar, não baseada </a:t>
            </a:r>
            <a:r>
              <a:rPr lang="pt-BR" dirty="0" smtClean="0"/>
              <a:t>na internet. Se os resultados convergirem, temos uma amostra válida. </a:t>
            </a:r>
          </a:p>
          <a:p>
            <a:pPr algn="just">
              <a:lnSpc>
                <a:spcPct val="170000"/>
              </a:lnSpc>
              <a:buNone/>
            </a:pP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7920880" cy="4104456"/>
          </a:xfrm>
        </p:spPr>
        <p:txBody>
          <a:bodyPr>
            <a:normAutofit fontScale="925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pt-BR" dirty="0"/>
              <a:t>. Finalmente, também podemos imaginar estudos combinados em que uma amostra de respondentes é abordada de alguma forma tradicional, mas em vez de aplicar esse instrumento de pesquisa, eles são convidados a entrar </a:t>
            </a:r>
            <a:r>
              <a:rPr lang="pt-BR" dirty="0" smtClean="0"/>
              <a:t>em um website, link, blog ou similares e </a:t>
            </a:r>
            <a:r>
              <a:rPr lang="pt-BR" dirty="0"/>
              <a:t>concluir o experimento </a:t>
            </a:r>
            <a:r>
              <a:rPr lang="pt-BR" dirty="0" smtClean="0"/>
              <a:t>online, ou até mesmo em circunstâncias mais controladas como em um laboratório de informática.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000100" y="714356"/>
            <a:ext cx="6172200" cy="110854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Amostragem</a:t>
            </a:r>
            <a:endParaRPr kumimoji="0" lang="pt-BR" sz="6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79512" y="1988840"/>
            <a:ext cx="8496944" cy="36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pt-BR" sz="2800" dirty="0"/>
              <a:t>DÖRNYEI, Z. </a:t>
            </a:r>
            <a:r>
              <a:rPr lang="pt-BR" sz="2800" dirty="0" err="1"/>
              <a:t>Qualitative</a:t>
            </a:r>
            <a:r>
              <a:rPr lang="pt-BR" sz="2800" dirty="0"/>
              <a:t> data </a:t>
            </a:r>
            <a:r>
              <a:rPr lang="pt-BR" sz="2800" dirty="0" err="1"/>
              <a:t>collection</a:t>
            </a:r>
            <a:r>
              <a:rPr lang="pt-BR" sz="2800" dirty="0"/>
              <a:t>. In: </a:t>
            </a:r>
            <a:r>
              <a:rPr lang="pt-BR" sz="2800" b="1" dirty="0" err="1"/>
              <a:t>Research</a:t>
            </a:r>
            <a:r>
              <a:rPr lang="pt-BR" sz="2800" b="1" dirty="0"/>
              <a:t> </a:t>
            </a:r>
            <a:r>
              <a:rPr lang="pt-BR" sz="2800" b="1" dirty="0" err="1"/>
              <a:t>methods</a:t>
            </a:r>
            <a:r>
              <a:rPr lang="pt-BR" sz="2800" b="1" dirty="0"/>
              <a:t> in </a:t>
            </a:r>
            <a:r>
              <a:rPr lang="pt-BR" sz="2800" b="1" dirty="0" err="1"/>
              <a:t>Applied</a:t>
            </a:r>
            <a:r>
              <a:rPr lang="pt-BR" sz="2800" b="1" dirty="0"/>
              <a:t> </a:t>
            </a:r>
            <a:r>
              <a:rPr lang="pt-BR" sz="2800" b="1" dirty="0" err="1"/>
              <a:t>Linguistics</a:t>
            </a:r>
            <a:r>
              <a:rPr lang="pt-BR" sz="2800" dirty="0"/>
              <a:t>: </a:t>
            </a:r>
            <a:r>
              <a:rPr lang="pt-BR" sz="2800" dirty="0" err="1"/>
              <a:t>quantitative</a:t>
            </a:r>
            <a:r>
              <a:rPr lang="pt-BR" sz="2800" dirty="0"/>
              <a:t>, </a:t>
            </a:r>
            <a:r>
              <a:rPr lang="pt-BR" sz="2800" dirty="0" err="1"/>
              <a:t>qualitative</a:t>
            </a:r>
            <a:r>
              <a:rPr lang="pt-BR" sz="2800" dirty="0"/>
              <a:t> </a:t>
            </a:r>
            <a:r>
              <a:rPr lang="pt-BR" sz="2800" dirty="0" err="1"/>
              <a:t>and</a:t>
            </a:r>
            <a:r>
              <a:rPr lang="pt-BR" sz="2800" dirty="0"/>
              <a:t> </a:t>
            </a:r>
            <a:r>
              <a:rPr lang="pt-BR" sz="2800" dirty="0" err="1"/>
              <a:t>mixed</a:t>
            </a:r>
            <a:r>
              <a:rPr lang="pt-BR" sz="2800" dirty="0"/>
              <a:t> </a:t>
            </a:r>
            <a:r>
              <a:rPr lang="pt-BR" sz="2800" dirty="0" err="1"/>
              <a:t>methodologies</a:t>
            </a:r>
            <a:r>
              <a:rPr lang="pt-BR" sz="2800" dirty="0"/>
              <a:t>. Oxford: OUP, 2007. ch. 6, p. 96-100 (itens 5.1.1, 5.1.2 e 5.1.3); p. 122 (item 5.4.2) e p. 124-129 (item 6.2</a:t>
            </a:r>
            <a:r>
              <a:rPr lang="pt-BR" sz="2800" dirty="0" smtClean="0"/>
              <a:t>).</a:t>
            </a:r>
            <a:r>
              <a:rPr kumimoji="0" lang="pt-B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endParaRPr kumimoji="0" lang="pt-BR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u="sng" dirty="0"/>
              <a:t>A amostragem da pesquisa qualitativa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/>
              <a:t>Em estudos qualitativos o princípio é simples: precisamos de uma amostra considerável para ser capaz de resolver as diferenças individuais </a:t>
            </a:r>
            <a:r>
              <a:rPr lang="pt-BR" dirty="0" smtClean="0"/>
              <a:t>idiossincráticas. Afinal, é isso que a pesquisa qualitativa busca. </a:t>
            </a:r>
          </a:p>
          <a:p>
            <a:pPr algn="just"/>
            <a:r>
              <a:rPr lang="pt-BR" dirty="0"/>
              <a:t>O</a:t>
            </a:r>
            <a:r>
              <a:rPr lang="pt-BR" dirty="0" smtClean="0"/>
              <a:t> </a:t>
            </a:r>
            <a:r>
              <a:rPr lang="pt-BR" dirty="0"/>
              <a:t>principal objetivo da </a:t>
            </a:r>
            <a:r>
              <a:rPr lang="pt-BR" dirty="0" smtClean="0"/>
              <a:t>amostragem nesse tipo de pesquisa </a:t>
            </a:r>
            <a:r>
              <a:rPr lang="pt-BR" dirty="0"/>
              <a:t>é encontrar </a:t>
            </a:r>
            <a:r>
              <a:rPr lang="pt-BR" dirty="0" smtClean="0"/>
              <a:t>nos indivíduos informações </a:t>
            </a:r>
            <a:r>
              <a:rPr lang="pt-BR" dirty="0"/>
              <a:t>valiosas e variadas para o fenômeno </a:t>
            </a:r>
            <a:r>
              <a:rPr lang="pt-BR" dirty="0" smtClean="0"/>
              <a:t>investigado </a:t>
            </a:r>
            <a:r>
              <a:rPr lang="pt-BR" dirty="0"/>
              <a:t>de modo a maximizar o que podemos </a:t>
            </a:r>
            <a:r>
              <a:rPr lang="pt-BR" dirty="0" smtClean="0"/>
              <a:t>aprender sobre ele. </a:t>
            </a:r>
          </a:p>
          <a:p>
            <a:pPr algn="just"/>
            <a:r>
              <a:rPr lang="pt-BR" dirty="0"/>
              <a:t>Esse objetivo é </a:t>
            </a:r>
            <a:r>
              <a:rPr lang="pt-BR" dirty="0" smtClean="0"/>
              <a:t>melhor </a:t>
            </a:r>
            <a:r>
              <a:rPr lang="pt-BR" dirty="0"/>
              <a:t>alcançado por meio de </a:t>
            </a:r>
            <a:r>
              <a:rPr lang="pt-BR" dirty="0" smtClean="0"/>
              <a:t>um tipo </a:t>
            </a:r>
            <a:r>
              <a:rPr lang="pt-BR" dirty="0"/>
              <a:t>de amostragem </a:t>
            </a:r>
            <a:r>
              <a:rPr lang="pt-BR" dirty="0" smtClean="0"/>
              <a:t>que chamamos de intencional</a:t>
            </a:r>
            <a:r>
              <a:rPr lang="pt-BR" dirty="0"/>
              <a:t>.</a:t>
            </a:r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75642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u="sng" dirty="0"/>
              <a:t>Amostragem </a:t>
            </a:r>
            <a:r>
              <a:rPr lang="pt-BR" b="1" u="sng" dirty="0" smtClean="0"/>
              <a:t>intencional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568952" cy="5349208"/>
          </a:xfrm>
        </p:spPr>
        <p:txBody>
          <a:bodyPr/>
          <a:lstStyle/>
          <a:p>
            <a:pPr algn="just"/>
            <a:r>
              <a:rPr lang="pt-BR" sz="2800" dirty="0" smtClean="0"/>
              <a:t>Uma pesquisa qualitativa </a:t>
            </a:r>
            <a:r>
              <a:rPr lang="pt-BR" sz="2800" dirty="0"/>
              <a:t>deve ter um plano de amostragem que </a:t>
            </a:r>
            <a:r>
              <a:rPr lang="pt-BR" sz="2800" dirty="0" smtClean="0"/>
              <a:t>descrevam </a:t>
            </a:r>
            <a:r>
              <a:rPr lang="pt-BR" sz="2800" dirty="0"/>
              <a:t>os </a:t>
            </a:r>
            <a:r>
              <a:rPr lang="pt-BR" sz="2800" dirty="0" smtClean="0"/>
              <a:t>parâmetros da amostra (</a:t>
            </a:r>
            <a:r>
              <a:rPr lang="pt-BR" sz="2800" dirty="0"/>
              <a:t>participantes, configurações, eventos, processos), e este plano deve estar </a:t>
            </a:r>
            <a:r>
              <a:rPr lang="pt-BR" sz="2800" dirty="0" smtClean="0"/>
              <a:t>alinhado </a:t>
            </a:r>
            <a:r>
              <a:rPr lang="pt-BR" sz="2800" dirty="0"/>
              <a:t>com os objetivos </a:t>
            </a:r>
            <a:r>
              <a:rPr lang="pt-BR" sz="2800" dirty="0" smtClean="0"/>
              <a:t>da sua pesquisa. </a:t>
            </a:r>
          </a:p>
          <a:p>
            <a:pPr algn="just"/>
            <a:r>
              <a:rPr lang="pt-BR" sz="2800" dirty="0" smtClean="0"/>
              <a:t>Por isso </a:t>
            </a:r>
            <a:r>
              <a:rPr lang="pt-BR" sz="2800" dirty="0" err="1" smtClean="0"/>
              <a:t>Punch</a:t>
            </a:r>
            <a:r>
              <a:rPr lang="pt-BR" sz="2800" dirty="0" smtClean="0"/>
              <a:t> sugere </a:t>
            </a:r>
            <a:r>
              <a:rPr lang="pt-BR" sz="2800" dirty="0"/>
              <a:t>que, se não é claro para nós </a:t>
            </a:r>
            <a:r>
              <a:rPr lang="pt-BR" sz="2800" dirty="0" smtClean="0"/>
              <a:t>quais os </a:t>
            </a:r>
            <a:r>
              <a:rPr lang="pt-BR" sz="2800" dirty="0"/>
              <a:t>casos, aspectos ou incidentes </a:t>
            </a:r>
            <a:r>
              <a:rPr lang="pt-BR" sz="2800" dirty="0" smtClean="0"/>
              <a:t>iremos estudar, vale </a:t>
            </a:r>
            <a:r>
              <a:rPr lang="pt-BR" sz="2800" dirty="0"/>
              <a:t>a pena dedicar mais </a:t>
            </a:r>
            <a:r>
              <a:rPr lang="pt-BR" sz="2800" dirty="0" smtClean="0"/>
              <a:t>tempo </a:t>
            </a:r>
            <a:r>
              <a:rPr lang="pt-BR" sz="2800" dirty="0"/>
              <a:t>para desenvolver as questões iniciais de investigação.  </a:t>
            </a:r>
            <a:r>
              <a:rPr lang="pt-BR" sz="2800" dirty="0" smtClean="0"/>
              <a:t>Que serão responsáveis por nortear meus critérios de amostragem.</a:t>
            </a:r>
            <a:endParaRPr lang="pt-BR" sz="2800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0918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836712"/>
            <a:ext cx="8352928" cy="5040560"/>
          </a:xfrm>
        </p:spPr>
        <p:txBody>
          <a:bodyPr>
            <a:normAutofit/>
          </a:bodyPr>
          <a:lstStyle/>
          <a:p>
            <a:r>
              <a:rPr lang="pt-BR" sz="3200" dirty="0"/>
              <a:t>Glaser e Strauss (1967) </a:t>
            </a:r>
            <a:r>
              <a:rPr lang="pt-BR" sz="3200" dirty="0" smtClean="0"/>
              <a:t>falaram </a:t>
            </a:r>
            <a:r>
              <a:rPr lang="pt-BR" sz="3200" dirty="0"/>
              <a:t>sobre a </a:t>
            </a:r>
            <a:r>
              <a:rPr lang="pt-BR" sz="3200" dirty="0" smtClean="0"/>
              <a:t>amostragem teórica/intencional, </a:t>
            </a:r>
            <a:r>
              <a:rPr lang="pt-BR" sz="3200" dirty="0"/>
              <a:t>destacando o fato de que a amostragem deve ser </a:t>
            </a:r>
            <a:r>
              <a:rPr lang="pt-BR" sz="3200" dirty="0" smtClean="0"/>
              <a:t>uma contínua </a:t>
            </a:r>
            <a:r>
              <a:rPr lang="pt-BR" sz="3200" dirty="0"/>
              <a:t>evolução </a:t>
            </a:r>
            <a:r>
              <a:rPr lang="pt-BR" sz="3200" dirty="0" smtClean="0"/>
              <a:t>de um processo </a:t>
            </a:r>
            <a:r>
              <a:rPr lang="pt-BR" sz="3200" dirty="0"/>
              <a:t>flexível, de seleção de entrevistados ou </a:t>
            </a:r>
            <a:r>
              <a:rPr lang="pt-BR" sz="3200" dirty="0" smtClean="0"/>
              <a:t>sites, </a:t>
            </a:r>
            <a:r>
              <a:rPr lang="pt-BR" sz="3200" dirty="0"/>
              <a:t>dirigido </a:t>
            </a:r>
            <a:r>
              <a:rPr lang="pt-BR" sz="3200" dirty="0" smtClean="0"/>
              <a:t>pelas descobertas </a:t>
            </a:r>
            <a:r>
              <a:rPr lang="pt-BR" sz="3200" dirty="0"/>
              <a:t>anteriores de modo que as idéias </a:t>
            </a:r>
            <a:r>
              <a:rPr lang="pt-BR" sz="3200" dirty="0" smtClean="0"/>
              <a:t>que forem emergindo possam </a:t>
            </a:r>
            <a:r>
              <a:rPr lang="pt-BR" sz="3200" dirty="0"/>
              <a:t>ser </a:t>
            </a:r>
            <a:r>
              <a:rPr lang="pt-BR" sz="3200" dirty="0" smtClean="0"/>
              <a:t>testados </a:t>
            </a:r>
            <a:r>
              <a:rPr lang="pt-BR" sz="3200" dirty="0"/>
              <a:t>e </a:t>
            </a:r>
            <a:r>
              <a:rPr lang="pt-BR" sz="3200" dirty="0" smtClean="0"/>
              <a:t>refinados juntos com os conceitos teóricos. 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380527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17638"/>
          </a:xfrm>
        </p:spPr>
        <p:txBody>
          <a:bodyPr>
            <a:normAutofit fontScale="90000"/>
          </a:bodyPr>
          <a:lstStyle/>
          <a:p>
            <a:r>
              <a:rPr lang="pt-BR" b="1" u="sng" dirty="0" smtClean="0"/>
              <a:t/>
            </a:r>
            <a:br>
              <a:rPr lang="pt-BR" b="1" u="sng" dirty="0" smtClean="0"/>
            </a:br>
            <a:r>
              <a:rPr lang="pt-BR" b="1" u="sng" dirty="0"/>
              <a:t/>
            </a:r>
            <a:br>
              <a:rPr lang="pt-BR" b="1" u="sng" dirty="0"/>
            </a:br>
            <a:r>
              <a:rPr lang="pt-BR" sz="3600" b="1" u="sng" dirty="0" smtClean="0"/>
              <a:t>Interação</a:t>
            </a:r>
            <a:r>
              <a:rPr lang="pt-BR" sz="3600" b="1" u="sng" dirty="0"/>
              <a:t>, Saturação e tamanho da amostra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1560" y="1916832"/>
            <a:ext cx="7467600" cy="3845024"/>
          </a:xfrm>
        </p:spPr>
        <p:txBody>
          <a:bodyPr/>
          <a:lstStyle/>
          <a:p>
            <a:r>
              <a:rPr lang="pt-BR" sz="3200" b="1" dirty="0" smtClean="0">
                <a:solidFill>
                  <a:srgbClr val="FF0000"/>
                </a:solidFill>
              </a:rPr>
              <a:t>Interação</a:t>
            </a:r>
          </a:p>
          <a:p>
            <a:pPr marL="0" indent="0">
              <a:buNone/>
            </a:pPr>
            <a:r>
              <a:rPr lang="pt-BR" dirty="0" smtClean="0"/>
              <a:t>Processo cíclico, que deixa em aberto a participação de respondentes em uma pesquisa qualitativa, o que permite o preenchimento de lacunas que possam vir a surgir nos dados recolhidos com a entrada de novos participantes, ou até mesmo a ampliação dos resultados. O que permite a novidade na pesquisa. Gerando resultados inesperados. 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8768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4400" dirty="0" smtClean="0"/>
              <a:t>Saturação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147248" cy="54006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É </a:t>
            </a:r>
            <a:r>
              <a:rPr lang="pt-BR" dirty="0"/>
              <a:t>o ponto da coleta de dados em que nenhuma informação nova emerge de uma nova entrevista. Está então na hora de parar a coleta de dados: o pesquisador “sente” que os temas já se esgotaram porque as pessoas estão repetindo as respostas </a:t>
            </a:r>
            <a:r>
              <a:rPr lang="pt-BR" dirty="0" smtClean="0"/>
              <a:t>dadas </a:t>
            </a:r>
            <a:r>
              <a:rPr lang="pt-BR" dirty="0"/>
              <a:t>anteriormente por outras pessoas</a:t>
            </a:r>
            <a:r>
              <a:rPr lang="pt-BR" dirty="0" smtClean="0"/>
              <a:t>.</a:t>
            </a:r>
          </a:p>
          <a:p>
            <a:r>
              <a:rPr lang="pt-BR" dirty="0"/>
              <a:t> Rola </a:t>
            </a:r>
            <a:r>
              <a:rPr lang="pt-BR" dirty="0" err="1" smtClean="0"/>
              <a:t>Ajjawi</a:t>
            </a:r>
            <a:r>
              <a:rPr lang="pt-BR" dirty="0" smtClean="0"/>
              <a:t> </a:t>
            </a:r>
            <a:r>
              <a:rPr lang="pt-BR" dirty="0"/>
              <a:t>pergunta: é possível alcançar a saturação em pesquisas qualitativas?  Será que a próxima pessoa que será entrevistada não pode contar uma experiência muito diferente? Será que uma análise mais profunda não poderia identificar outros entendimentos e significados relacionados com a experiência – e não meros </a:t>
            </a:r>
            <a:r>
              <a:rPr lang="pt-BR" dirty="0" err="1"/>
              <a:t>repetecos</a:t>
            </a:r>
            <a:r>
              <a:rPr lang="pt-BR" dirty="0" smtClean="0"/>
              <a:t>?</a:t>
            </a:r>
          </a:p>
          <a:p>
            <a:r>
              <a:rPr lang="en-US" sz="1700" dirty="0" err="1">
                <a:hlinkClick r:id="rId2" tooltip="Posts de Rola Ajjawi"/>
              </a:rPr>
              <a:t>Ajjawi</a:t>
            </a:r>
            <a:r>
              <a:rPr lang="en-US" sz="1700" dirty="0"/>
              <a:t>, R. Sample size in qualitative research Medical Education Research Network. blogs.cmdn.dundee.ac.uk/</a:t>
            </a:r>
            <a:r>
              <a:rPr lang="en-US" sz="1700" dirty="0" err="1"/>
              <a:t>meded</a:t>
            </a:r>
            <a:r>
              <a:rPr lang="en-US" sz="1700" dirty="0"/>
              <a:t>.../tag/sample-size/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2971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92285"/>
            <a:ext cx="18002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251520" y="260648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222222"/>
                </a:solidFill>
                <a:latin typeface="Times"/>
              </a:rPr>
              <a:t> </a:t>
            </a:r>
            <a:r>
              <a:rPr lang="pt-BR" sz="2800" dirty="0" err="1">
                <a:solidFill>
                  <a:srgbClr val="222222"/>
                </a:solidFill>
                <a:latin typeface="Times"/>
              </a:rPr>
              <a:t>O’Reilly</a:t>
            </a:r>
            <a:r>
              <a:rPr lang="pt-BR" sz="2800" dirty="0">
                <a:solidFill>
                  <a:srgbClr val="222222"/>
                </a:solidFill>
                <a:latin typeface="Times"/>
              </a:rPr>
              <a:t> </a:t>
            </a:r>
            <a:r>
              <a:rPr lang="pt-BR" sz="2800" dirty="0" err="1">
                <a:solidFill>
                  <a:srgbClr val="222222"/>
                </a:solidFill>
                <a:latin typeface="Times"/>
              </a:rPr>
              <a:t>and</a:t>
            </a:r>
            <a:r>
              <a:rPr lang="pt-BR" sz="2800" dirty="0">
                <a:solidFill>
                  <a:srgbClr val="222222"/>
                </a:solidFill>
                <a:latin typeface="Times"/>
              </a:rPr>
              <a:t> Parker (2013) criticam o conceito de saturação usado corriqueiramente em pesquisas qualitativas. Segundo esses autores, saturação é usado como um "marcador de adequação da amostragem" Mas a noção de saturação, fundamentada em teoria, não se refere ao ponto em que não emergem novas idéias. Significa que as categorias estão bem estabelecidas, que a diferença entre elas faz sentido e as relações estabelecidas permitem estabelecer uma conclusão. </a:t>
            </a:r>
            <a:endParaRPr lang="pt-BR" sz="2800" dirty="0"/>
          </a:p>
        </p:txBody>
      </p:sp>
      <p:sp>
        <p:nvSpPr>
          <p:cNvPr id="5" name="Retângulo 4"/>
          <p:cNvSpPr/>
          <p:nvPr/>
        </p:nvSpPr>
        <p:spPr>
          <a:xfrm>
            <a:off x="251520" y="5085184"/>
            <a:ext cx="6480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Times"/>
              </a:rPr>
              <a:t>O’Reilly, M., &amp; Parker, N. ‘Unsatisfactory Saturation’: a critical exploration of the notion of saturated sample sizes in qualitative research. Qualitative Research, 13(2), 190-197. (2013).</a:t>
            </a:r>
            <a:endParaRPr lang="en-US" b="0" i="0" dirty="0">
              <a:solidFill>
                <a:srgbClr val="222222"/>
              </a:solidFill>
              <a:effectLst/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682570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9552" y="188640"/>
            <a:ext cx="7467600" cy="487375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Saturação dos dados é, portanto, o critério comumente usado para indicar que se deve parar de amostrar. No entanto, pode-se argumentar como Adam </a:t>
            </a:r>
            <a:r>
              <a:rPr lang="pt-BR" dirty="0" err="1" smtClean="0"/>
              <a:t>Keen</a:t>
            </a:r>
            <a:r>
              <a:rPr lang="pt-BR" dirty="0" smtClean="0"/>
              <a:t> </a:t>
            </a:r>
            <a:r>
              <a:rPr lang="pt-BR" dirty="0"/>
              <a:t>que o conceito de saturação admite variações. A saturação descritiva ocorre quando o pesquisador constata que não mais estão surgindo, da coleta de dados, novas descrições, novos temas ou novas categorias. Isto contrasta com o conceito de saturação teórica, que diz que o pesquisador deve não só se certificar que tem uma categorização dos dados coletados, mas também explica como os diversos códigos, categorias e conceitos se interconectam, para considerar que houve saturação</a:t>
            </a:r>
            <a:r>
              <a:rPr lang="pt-BR" dirty="0" smtClean="0"/>
              <a:t>. </a:t>
            </a:r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2051720" y="53012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Keen, A. Saturation in qualitative research: distinguishing between descriptive and theoretical saturation www.rcn.org.uk/</a:t>
            </a:r>
          </a:p>
        </p:txBody>
      </p:sp>
    </p:spTree>
    <p:extLst>
      <p:ext uri="{BB962C8B-B14F-4D97-AF65-F5344CB8AC3E}">
        <p14:creationId xmlns:p14="http://schemas.microsoft.com/office/powerpoint/2010/main" val="871040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Tamanho da Amostra</a:t>
            </a:r>
            <a:br>
              <a:rPr lang="pt-BR" sz="4800" dirty="0" smtClean="0"/>
            </a:br>
            <a:r>
              <a:rPr lang="pt-BR" sz="2000" dirty="0" smtClean="0"/>
              <a:t>Tamanho da Amostra</a:t>
            </a:r>
            <a:endParaRPr lang="pt-BR" sz="2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/>
              <a:t>Finalmente, vamos abordar a questão fundamental: o quão grande deve ser o tamanho da amostra de um estudo qualitativo</a:t>
            </a:r>
            <a:r>
              <a:rPr lang="pt-BR" dirty="0" smtClean="0"/>
              <a:t>?</a:t>
            </a:r>
          </a:p>
          <a:p>
            <a:r>
              <a:rPr lang="pt-BR" dirty="0"/>
              <a:t>A resposta pragmática é que, </a:t>
            </a:r>
            <a:r>
              <a:rPr lang="pt-BR" dirty="0" smtClean="0"/>
              <a:t>um </a:t>
            </a:r>
            <a:r>
              <a:rPr lang="pt-BR" dirty="0"/>
              <a:t>estudo de entrevista com um tamanho de amostra inicial de 6-10 </a:t>
            </a:r>
            <a:r>
              <a:rPr lang="pt-BR" dirty="0" smtClean="0"/>
              <a:t>respondentes pode </a:t>
            </a:r>
            <a:r>
              <a:rPr lang="pt-BR" dirty="0"/>
              <a:t>funcionar bem. Usando a análise de dados assistida por computador que pode aumentar o tamanho da amostra para até 30, embora isso provavelmente </a:t>
            </a:r>
            <a:r>
              <a:rPr lang="pt-BR" dirty="0" smtClean="0"/>
              <a:t>estaria entrando nos </a:t>
            </a:r>
            <a:r>
              <a:rPr lang="pt-BR" dirty="0"/>
              <a:t>limites </a:t>
            </a:r>
            <a:r>
              <a:rPr lang="pt-BR" dirty="0" smtClean="0"/>
              <a:t>o que seria ruim de se manejar </a:t>
            </a:r>
            <a:r>
              <a:rPr lang="pt-BR" dirty="0"/>
              <a:t>para um único pesquisador, </a:t>
            </a:r>
            <a:r>
              <a:rPr lang="pt-BR" dirty="0" smtClean="0"/>
              <a:t>principalmente para </a:t>
            </a:r>
            <a:r>
              <a:rPr lang="pt-BR" dirty="0"/>
              <a:t>um estudante de </a:t>
            </a:r>
            <a:r>
              <a:rPr lang="pt-BR" dirty="0" smtClean="0"/>
              <a:t>pós-graduação.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0621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62864"/>
            <a:ext cx="2743771" cy="2059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251520" y="332656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/>
              <a:t>A </a:t>
            </a:r>
            <a:r>
              <a:rPr lang="pt-BR" sz="3600" dirty="0" smtClean="0"/>
              <a:t>questão é </a:t>
            </a:r>
            <a:r>
              <a:rPr lang="pt-BR" sz="3600" dirty="0"/>
              <a:t>que um estudo qualitativo bem concebido geralmente requer um número relativamente pequeno de entrevistados para produzir </a:t>
            </a:r>
            <a:r>
              <a:rPr lang="pt-BR" sz="3600" dirty="0" smtClean="0"/>
              <a:t>dados saturados </a:t>
            </a:r>
            <a:r>
              <a:rPr lang="pt-BR" sz="3600" dirty="0"/>
              <a:t>e </a:t>
            </a:r>
            <a:r>
              <a:rPr lang="pt-BR" sz="3600" dirty="0" smtClean="0"/>
              <a:t>ricos de informação, necessários </a:t>
            </a:r>
            <a:r>
              <a:rPr lang="pt-BR" sz="3600" dirty="0"/>
              <a:t>para entender até mesmo </a:t>
            </a:r>
            <a:r>
              <a:rPr lang="pt-BR" sz="3600" dirty="0" smtClean="0"/>
              <a:t>os significados mais sutis do </a:t>
            </a:r>
            <a:r>
              <a:rPr lang="pt-BR" sz="3600" dirty="0"/>
              <a:t>fenômeno </a:t>
            </a:r>
            <a:r>
              <a:rPr lang="pt-BR" sz="3600" dirty="0" smtClean="0"/>
              <a:t>estudado.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3175436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u="sng" dirty="0"/>
              <a:t>Estratégias específicas de amostra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/>
              <a:t>Ao projetar o plano de amostragem, também precisamos levar em conta as questões de viabilidade (em termos de tempo, dinheiro, disponibilidade </a:t>
            </a:r>
            <a:r>
              <a:rPr lang="pt-BR" dirty="0" smtClean="0"/>
              <a:t>dos entrevistados). O </a:t>
            </a:r>
            <a:r>
              <a:rPr lang="pt-BR" dirty="0"/>
              <a:t>que é muitas vezes </a:t>
            </a:r>
            <a:r>
              <a:rPr lang="pt-BR" dirty="0" smtClean="0"/>
              <a:t>ignorado.</a:t>
            </a:r>
          </a:p>
          <a:p>
            <a:r>
              <a:rPr lang="pt-BR" dirty="0"/>
              <a:t>A lista das estratégias mais comuns de amostragem qualitativos a seguir oferece uma noção de </a:t>
            </a:r>
            <a:r>
              <a:rPr lang="pt-BR" dirty="0" smtClean="0"/>
              <a:t>quão longe </a:t>
            </a:r>
            <a:r>
              <a:rPr lang="pt-BR" dirty="0"/>
              <a:t>precisamos lançar a rede para ser capaz de atingir a saturação em diferentes áreas de pesquisa.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2012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>
            <a:normAutofit/>
          </a:bodyPr>
          <a:lstStyle/>
          <a:p>
            <a:r>
              <a:rPr lang="pt-BR" sz="6000" dirty="0" smtClean="0">
                <a:latin typeface="Arial" pitchFamily="34" charset="0"/>
                <a:cs typeface="Arial" pitchFamily="34" charset="0"/>
              </a:rPr>
              <a:t>Amostra</a:t>
            </a:r>
            <a:endParaRPr lang="pt-BR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1412776"/>
            <a:ext cx="7467600" cy="1355042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A </a:t>
            </a:r>
            <a:r>
              <a:rPr lang="pt-BR" dirty="0"/>
              <a:t>amostra é o grupo de </a:t>
            </a:r>
            <a:r>
              <a:rPr lang="pt-BR" dirty="0" smtClean="0"/>
              <a:t>participantes da pesquisa </a:t>
            </a:r>
            <a:r>
              <a:rPr lang="pt-BR" dirty="0"/>
              <a:t>a quem o </a:t>
            </a:r>
            <a:r>
              <a:rPr lang="pt-BR" dirty="0" smtClean="0"/>
              <a:t>pesquisador examina </a:t>
            </a:r>
            <a:r>
              <a:rPr lang="pt-BR" dirty="0"/>
              <a:t>em uma investigação </a:t>
            </a:r>
            <a:r>
              <a:rPr lang="pt-BR" dirty="0" smtClean="0"/>
              <a:t>empírica. </a:t>
            </a:r>
            <a:r>
              <a:rPr lang="pt-BR" dirty="0"/>
              <a:t>A</a:t>
            </a:r>
            <a:r>
              <a:rPr lang="pt-BR" dirty="0" smtClean="0"/>
              <a:t> </a:t>
            </a:r>
            <a:r>
              <a:rPr lang="pt-BR" dirty="0"/>
              <a:t>amostra é um subconjunto da população que é representativa de toda a </a:t>
            </a:r>
            <a:r>
              <a:rPr lang="pt-BR" dirty="0" smtClean="0"/>
              <a:t>população.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771800" y="2662679"/>
            <a:ext cx="2592288" cy="707886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População</a:t>
            </a:r>
            <a:endParaRPr lang="pt-BR" sz="4000" dirty="0"/>
          </a:p>
        </p:txBody>
      </p:sp>
      <p:sp>
        <p:nvSpPr>
          <p:cNvPr id="5" name="Retângulo 4"/>
          <p:cNvSpPr/>
          <p:nvPr/>
        </p:nvSpPr>
        <p:spPr>
          <a:xfrm>
            <a:off x="238927" y="3370565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600" dirty="0" smtClean="0"/>
              <a:t>A </a:t>
            </a:r>
            <a:r>
              <a:rPr lang="pt-BR" sz="3600" dirty="0"/>
              <a:t>população é o grupo de pessoas </a:t>
            </a:r>
            <a:r>
              <a:rPr lang="pt-BR" sz="3600" dirty="0" smtClean="0"/>
              <a:t>que está sendo estudado.</a:t>
            </a:r>
            <a:endParaRPr lang="pt-BR" sz="3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4716016" y="4589267"/>
            <a:ext cx="2304256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dirty="0" smtClean="0"/>
              <a:t>Representatividade</a:t>
            </a:r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146763" y="4958599"/>
            <a:ext cx="85170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Investigar </a:t>
            </a:r>
            <a:r>
              <a:rPr lang="pt-BR" dirty="0"/>
              <a:t>a população como um todo não é necessário e seria de fato um desperdício de </a:t>
            </a:r>
            <a:r>
              <a:rPr lang="pt-BR" dirty="0" smtClean="0"/>
              <a:t>recursos. </a:t>
            </a:r>
            <a:r>
              <a:rPr lang="pt-BR" dirty="0"/>
              <a:t>Ao adotar procedimentos adequados de amostragem para selecionar um número menor de pessoas a serem investigadas podemos salvar uma quantidade considerável de tempo, custo e esforço e ainda podemos </a:t>
            </a:r>
            <a:r>
              <a:rPr lang="pt-BR" dirty="0" smtClean="0"/>
              <a:t>obter </a:t>
            </a:r>
            <a:r>
              <a:rPr lang="pt-BR" dirty="0"/>
              <a:t>resultados </a:t>
            </a:r>
            <a:r>
              <a:rPr lang="pt-BR" dirty="0" smtClean="0"/>
              <a:t>precisos.</a:t>
            </a:r>
            <a:endParaRPr lang="pt-B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 saturação </a:t>
            </a:r>
            <a:r>
              <a:rPr lang="pt-BR" dirty="0"/>
              <a:t>rápida pode ser </a:t>
            </a:r>
            <a:r>
              <a:rPr lang="pt-BR" dirty="0" smtClean="0"/>
              <a:t>alcançada </a:t>
            </a:r>
            <a:r>
              <a:rPr lang="pt-BR" dirty="0"/>
              <a:t>pelas três estratégias de amostragem relacionadas </a:t>
            </a:r>
            <a:r>
              <a:rPr lang="pt-BR" dirty="0" smtClean="0"/>
              <a:t>a seguir: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/>
              <a:t>Amostragem </a:t>
            </a:r>
            <a:r>
              <a:rPr lang="pt-BR" dirty="0" smtClean="0"/>
              <a:t>homogênea: </a:t>
            </a:r>
            <a:r>
              <a:rPr lang="pt-BR" dirty="0"/>
              <a:t>O pesquisador </a:t>
            </a:r>
            <a:r>
              <a:rPr lang="pt-BR" dirty="0" smtClean="0"/>
              <a:t>seleciona </a:t>
            </a:r>
            <a:r>
              <a:rPr lang="pt-BR" dirty="0"/>
              <a:t>participantes </a:t>
            </a:r>
            <a:r>
              <a:rPr lang="pt-BR" dirty="0" smtClean="0"/>
              <a:t>em </a:t>
            </a:r>
            <a:r>
              <a:rPr lang="pt-BR" dirty="0"/>
              <a:t>um subgrupo </a:t>
            </a:r>
            <a:r>
              <a:rPr lang="pt-BR" dirty="0" smtClean="0"/>
              <a:t>particular, </a:t>
            </a:r>
            <a:r>
              <a:rPr lang="pt-BR" dirty="0"/>
              <a:t>que </a:t>
            </a:r>
            <a:r>
              <a:rPr lang="pt-BR" dirty="0" smtClean="0"/>
              <a:t>compartilhem </a:t>
            </a:r>
            <a:r>
              <a:rPr lang="pt-BR" dirty="0"/>
              <a:t>alguma experiência importante relevante para o </a:t>
            </a:r>
            <a:r>
              <a:rPr lang="pt-BR" dirty="0" smtClean="0"/>
              <a:t>estudo levantado. (Por </a:t>
            </a:r>
            <a:r>
              <a:rPr lang="pt-BR" dirty="0"/>
              <a:t>exemplo, </a:t>
            </a:r>
            <a:r>
              <a:rPr lang="pt-BR" dirty="0" smtClean="0"/>
              <a:t>todos eles </a:t>
            </a:r>
            <a:r>
              <a:rPr lang="pt-BR" dirty="0"/>
              <a:t>participaram de um programa de </a:t>
            </a:r>
            <a:r>
              <a:rPr lang="pt-BR" dirty="0" smtClean="0"/>
              <a:t>estudos </a:t>
            </a:r>
            <a:r>
              <a:rPr lang="pt-BR" dirty="0"/>
              <a:t>no exterior</a:t>
            </a:r>
            <a:r>
              <a:rPr lang="pt-BR" dirty="0" smtClean="0"/>
              <a:t>).</a:t>
            </a:r>
          </a:p>
          <a:p>
            <a:r>
              <a:rPr lang="pt-BR" dirty="0"/>
              <a:t>Amostragem típica: O pesquisador seleciona participantes </a:t>
            </a:r>
            <a:r>
              <a:rPr lang="pt-BR" dirty="0" smtClean="0"/>
              <a:t>cujas experiências diz </a:t>
            </a:r>
            <a:r>
              <a:rPr lang="pt-BR" dirty="0"/>
              <a:t>respeito ao foco da </a:t>
            </a:r>
            <a:r>
              <a:rPr lang="pt-BR" dirty="0" smtClean="0"/>
              <a:t>pesquisa. (Por </a:t>
            </a:r>
            <a:r>
              <a:rPr lang="pt-BR" dirty="0"/>
              <a:t>exemplo, </a:t>
            </a:r>
            <a:r>
              <a:rPr lang="pt-BR" dirty="0" smtClean="0"/>
              <a:t>todos eles estudaram uma </a:t>
            </a:r>
            <a:r>
              <a:rPr lang="pt-BR" dirty="0"/>
              <a:t>língua estrangeira como disciplina escolar em um nível intermediário </a:t>
            </a:r>
            <a:r>
              <a:rPr lang="pt-BR" dirty="0" smtClean="0"/>
              <a:t>e obtiveram um </a:t>
            </a:r>
            <a:r>
              <a:rPr lang="pt-BR" dirty="0"/>
              <a:t>sucesso </a:t>
            </a:r>
            <a:r>
              <a:rPr lang="pt-BR" dirty="0" smtClean="0"/>
              <a:t>regular).</a:t>
            </a:r>
          </a:p>
          <a:p>
            <a:pPr lvl="0"/>
            <a:r>
              <a:rPr lang="pt-BR" dirty="0"/>
              <a:t>Critério de amostragem: O pesquisador seleciona participantes que atendam alguns critérios predeterminados </a:t>
            </a:r>
            <a:r>
              <a:rPr lang="pt-BR" dirty="0" smtClean="0"/>
              <a:t>específicos. (Por </a:t>
            </a:r>
            <a:r>
              <a:rPr lang="pt-BR" dirty="0"/>
              <a:t>exemplo, </a:t>
            </a:r>
            <a:r>
              <a:rPr lang="pt-BR" dirty="0" smtClean="0"/>
              <a:t>executivos de empresas, </a:t>
            </a:r>
            <a:r>
              <a:rPr lang="pt-BR" dirty="0"/>
              <a:t>que </a:t>
            </a:r>
            <a:r>
              <a:rPr lang="pt-BR" dirty="0" smtClean="0"/>
              <a:t>foram mal em </a:t>
            </a:r>
            <a:r>
              <a:rPr lang="pt-BR" dirty="0"/>
              <a:t>um exame de </a:t>
            </a:r>
            <a:r>
              <a:rPr lang="pt-BR" dirty="0" smtClean="0"/>
              <a:t>língua, que era importante para a promoção de sua carreira).</a:t>
            </a:r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06668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3343275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tângulo 3"/>
          <p:cNvSpPr/>
          <p:nvPr/>
        </p:nvSpPr>
        <p:spPr>
          <a:xfrm>
            <a:off x="395536" y="2551837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200" dirty="0" smtClean="0"/>
              <a:t>Também podemos </a:t>
            </a:r>
            <a:r>
              <a:rPr lang="pt-BR" sz="3200" dirty="0"/>
              <a:t>obter informações valiosas sobre um problema se, </a:t>
            </a:r>
            <a:r>
              <a:rPr lang="pt-BR" sz="3200" dirty="0" smtClean="0"/>
              <a:t>ao invés de selecionarmos </a:t>
            </a:r>
            <a:r>
              <a:rPr lang="pt-BR" sz="3200" dirty="0"/>
              <a:t>os </a:t>
            </a:r>
            <a:r>
              <a:rPr lang="pt-BR" sz="3200" dirty="0" smtClean="0"/>
              <a:t>participantes, </a:t>
            </a:r>
            <a:r>
              <a:rPr lang="pt-BR" sz="3200" dirty="0"/>
              <a:t>nós intencionalmente </a:t>
            </a:r>
            <a:r>
              <a:rPr lang="pt-BR" sz="3200" dirty="0" smtClean="0"/>
              <a:t>olharmos </a:t>
            </a:r>
            <a:r>
              <a:rPr lang="pt-BR" sz="3200" dirty="0"/>
              <a:t>para toda a gama de respostas possíveis, incluindo casos muito especiais.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582619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496944" cy="6624736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pt-BR" b="1" dirty="0">
                <a:latin typeface="Calibri"/>
                <a:ea typeface="Calibri"/>
                <a:cs typeface="Times New Roman"/>
              </a:rPr>
              <a:t>Amostragem Máxima </a:t>
            </a:r>
            <a:r>
              <a:rPr lang="pt-BR" b="1" dirty="0" smtClean="0">
                <a:latin typeface="Calibri"/>
                <a:ea typeface="Calibri"/>
                <a:cs typeface="Times New Roman"/>
              </a:rPr>
              <a:t>de Variação</a:t>
            </a:r>
            <a:r>
              <a:rPr lang="pt-BR" dirty="0">
                <a:latin typeface="Calibri"/>
                <a:ea typeface="Calibri"/>
                <a:cs typeface="Times New Roman"/>
              </a:rPr>
              <a:t>: O pesquisador seleciona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casos de </a:t>
            </a:r>
            <a:r>
              <a:rPr lang="pt-BR" dirty="0">
                <a:latin typeface="Calibri"/>
                <a:ea typeface="Calibri"/>
                <a:cs typeface="Times New Roman"/>
              </a:rPr>
              <a:t>diferentes formas de experiência (por exemplo, aprendizes de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uma segunda língua </a:t>
            </a:r>
            <a:r>
              <a:rPr lang="pt-BR" dirty="0">
                <a:latin typeface="Calibri"/>
                <a:ea typeface="Calibri"/>
                <a:cs typeface="Times New Roman"/>
              </a:rPr>
              <a:t>de todos os níveis de desenvolvimento). Este processo vai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permitir </a:t>
            </a:r>
            <a:r>
              <a:rPr lang="pt-BR" dirty="0">
                <a:latin typeface="Calibri"/>
                <a:ea typeface="Calibri"/>
                <a:cs typeface="Times New Roman"/>
              </a:rPr>
              <a:t>explorar a variação dentro dos entrevistados e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também </a:t>
            </a:r>
            <a:r>
              <a:rPr lang="pt-BR" dirty="0">
                <a:latin typeface="Calibri"/>
                <a:ea typeface="Calibri"/>
                <a:cs typeface="Times New Roman"/>
              </a:rPr>
              <a:t>irá sublinhar quaisquer semelhanças que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encontrar: </a:t>
            </a:r>
            <a:r>
              <a:rPr lang="pt-BR" dirty="0">
                <a:latin typeface="Calibri"/>
                <a:ea typeface="Calibri"/>
                <a:cs typeface="Times New Roman"/>
              </a:rPr>
              <a:t>se um padrão se mantém em toda a diversidade 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de amostras, </a:t>
            </a:r>
            <a:r>
              <a:rPr lang="pt-BR" dirty="0">
                <a:latin typeface="Calibri"/>
                <a:ea typeface="Calibri"/>
                <a:cs typeface="Times New Roman"/>
              </a:rPr>
              <a:t>podemos supor que é razoavelmente estável</a:t>
            </a:r>
            <a:r>
              <a:rPr lang="pt-BR" dirty="0" smtClean="0">
                <a:latin typeface="Calibri"/>
                <a:ea typeface="Calibri"/>
                <a:cs typeface="Times New Roman"/>
              </a:rPr>
              <a:t>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pt-BR" b="1" dirty="0" smtClean="0"/>
              <a:t>Caso </a:t>
            </a:r>
            <a:r>
              <a:rPr lang="pt-BR" b="1" dirty="0"/>
              <a:t>de </a:t>
            </a:r>
            <a:r>
              <a:rPr lang="pt-BR" b="1" dirty="0" smtClean="0"/>
              <a:t>amostragem desviante</a:t>
            </a:r>
            <a:r>
              <a:rPr lang="pt-BR" dirty="0" smtClean="0"/>
              <a:t>: </a:t>
            </a:r>
            <a:r>
              <a:rPr lang="pt-BR" dirty="0"/>
              <a:t>Seguindo a mesma lógica que a variação máxima de amostragem o pesquisador seleciona os casos mais extremos (por exemplo, os alunos mais motivados e desmotivados). Por um lado, isso </a:t>
            </a:r>
            <a:r>
              <a:rPr lang="pt-BR" dirty="0" smtClean="0"/>
              <a:t>permite </a:t>
            </a:r>
            <a:r>
              <a:rPr lang="pt-BR" dirty="0"/>
              <a:t>encontrar os limites da experiência; Por outro lado, </a:t>
            </a:r>
            <a:r>
              <a:rPr lang="pt-BR" dirty="0" smtClean="0"/>
              <a:t>se </a:t>
            </a:r>
            <a:r>
              <a:rPr lang="pt-BR" dirty="0"/>
              <a:t>tais casos </a:t>
            </a:r>
            <a:r>
              <a:rPr lang="pt-BR" dirty="0" smtClean="0"/>
              <a:t>partilharem </a:t>
            </a:r>
            <a:r>
              <a:rPr lang="pt-BR" dirty="0"/>
              <a:t>elementos comuns, eles são susceptíveis de </a:t>
            </a:r>
            <a:r>
              <a:rPr lang="pt-BR" dirty="0" smtClean="0"/>
              <a:t>serem </a:t>
            </a:r>
            <a:r>
              <a:rPr lang="pt-BR" dirty="0"/>
              <a:t>componentes </a:t>
            </a:r>
            <a:r>
              <a:rPr lang="pt-BR" dirty="0" smtClean="0"/>
              <a:t>reais </a:t>
            </a:r>
            <a:r>
              <a:rPr lang="pt-BR" dirty="0"/>
              <a:t>da experiência</a:t>
            </a:r>
            <a:r>
              <a:rPr lang="pt-BR" dirty="0" smtClean="0"/>
              <a:t>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pt-BR" b="1" dirty="0"/>
              <a:t>Caso amostragem Crítica</a:t>
            </a:r>
            <a:r>
              <a:rPr lang="pt-BR" dirty="0"/>
              <a:t>: O pesquisador tem como alvo </a:t>
            </a:r>
            <a:r>
              <a:rPr lang="pt-BR" dirty="0" smtClean="0"/>
              <a:t>casos que </a:t>
            </a:r>
            <a:r>
              <a:rPr lang="pt-BR" dirty="0"/>
              <a:t>oferecem uma representação dramática ou total do fenômeno, quer pela sua intensidade ou pela sua </a:t>
            </a:r>
            <a:r>
              <a:rPr lang="pt-BR" dirty="0" smtClean="0"/>
              <a:t>singularidade.</a:t>
            </a:r>
            <a:r>
              <a:rPr lang="pt-BR" dirty="0"/>
              <a:t> </a:t>
            </a:r>
            <a:r>
              <a:rPr lang="pt-BR" dirty="0" smtClean="0"/>
              <a:t>(Por </a:t>
            </a:r>
            <a:r>
              <a:rPr lang="pt-BR" dirty="0"/>
              <a:t>exemplo, </a:t>
            </a:r>
            <a:r>
              <a:rPr lang="pt-BR" dirty="0" smtClean="0"/>
              <a:t>um </a:t>
            </a:r>
            <a:r>
              <a:rPr lang="pt-BR" dirty="0"/>
              <a:t>estudo de </a:t>
            </a:r>
            <a:r>
              <a:rPr lang="pt-BR" dirty="0" smtClean="0"/>
              <a:t>pessoas </a:t>
            </a:r>
            <a:r>
              <a:rPr lang="pt-BR" dirty="0"/>
              <a:t>que esqueceram completamente </a:t>
            </a:r>
            <a:r>
              <a:rPr lang="pt-BR" dirty="0" smtClean="0"/>
              <a:t>uma </a:t>
            </a:r>
            <a:r>
              <a:rPr lang="pt-BR" dirty="0"/>
              <a:t>L2 </a:t>
            </a:r>
            <a:r>
              <a:rPr lang="pt-BR" dirty="0" smtClean="0"/>
              <a:t>que dominavam). </a:t>
            </a:r>
            <a:r>
              <a:rPr lang="pt-BR" dirty="0"/>
              <a:t>E</a:t>
            </a:r>
            <a:r>
              <a:rPr lang="pt-BR" dirty="0" smtClean="0"/>
              <a:t>m </a:t>
            </a:r>
            <a:r>
              <a:rPr lang="pt-BR" dirty="0"/>
              <a:t>tais situações, os pesquisadores não estão apenas interessados </a:t>
            </a:r>
            <a:r>
              <a:rPr lang="pt-BR" dirty="0" smtClean="0"/>
              <a:t>no que vão encontrar, </a:t>
            </a:r>
            <a:r>
              <a:rPr lang="pt-BR" dirty="0"/>
              <a:t>mas também no que eles não </a:t>
            </a:r>
            <a:r>
              <a:rPr lang="pt-BR" dirty="0" smtClean="0"/>
              <a:t>encontram.</a:t>
            </a:r>
            <a:endParaRPr lang="pt-BR" dirty="0"/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pt-BR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6950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467600" cy="4873752"/>
          </a:xfrm>
        </p:spPr>
        <p:txBody>
          <a:bodyPr>
            <a:normAutofit/>
          </a:bodyPr>
          <a:lstStyle/>
          <a:p>
            <a:r>
              <a:rPr lang="pt-BR" sz="3200" dirty="0"/>
              <a:t>Como muitas vezes acontece, as estratégias mais práticas e viáveis (e, claro, mais comuns) de amostragem são as que menos soam como </a:t>
            </a:r>
            <a:r>
              <a:rPr lang="pt-BR" sz="3200" dirty="0" smtClean="0"/>
              <a:t>uma teoria metodológica. </a:t>
            </a:r>
            <a:r>
              <a:rPr lang="pt-BR" sz="3200" dirty="0"/>
              <a:t>Três dessas estratégias </a:t>
            </a:r>
            <a:r>
              <a:rPr lang="pt-BR" sz="3200" dirty="0" smtClean="0"/>
              <a:t>são particularmente </a:t>
            </a:r>
            <a:r>
              <a:rPr lang="pt-BR" sz="3200" dirty="0"/>
              <a:t>bem </a:t>
            </a:r>
            <a:r>
              <a:rPr lang="pt-BR" sz="3200" dirty="0" smtClean="0"/>
              <a:t>conhecidas: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7539940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496944" cy="635732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pt-BR" b="1" dirty="0"/>
              <a:t>Bola de neve ou cadeia de amostragem</a:t>
            </a:r>
            <a:r>
              <a:rPr lang="pt-BR" dirty="0"/>
              <a:t>: O ponto de partida desta estratégia é uma lista de </a:t>
            </a:r>
            <a:r>
              <a:rPr lang="pt-BR" dirty="0" smtClean="0"/>
              <a:t>possíveis respondentes, </a:t>
            </a:r>
            <a:r>
              <a:rPr lang="pt-BR" dirty="0"/>
              <a:t>que serve para recrutar novos </a:t>
            </a:r>
            <a:r>
              <a:rPr lang="pt-BR" dirty="0" smtClean="0"/>
              <a:t>participantes, </a:t>
            </a:r>
            <a:r>
              <a:rPr lang="pt-BR" dirty="0"/>
              <a:t>semelhantes </a:t>
            </a:r>
            <a:r>
              <a:rPr lang="pt-BR" dirty="0" smtClean="0"/>
              <a:t>aos primeiros em </a:t>
            </a:r>
            <a:r>
              <a:rPr lang="pt-BR" dirty="0"/>
              <a:t>algum aspecto central para a investigação. </a:t>
            </a:r>
            <a:r>
              <a:rPr lang="pt-BR" dirty="0" smtClean="0"/>
              <a:t>Esta lista suscita uma </a:t>
            </a:r>
            <a:r>
              <a:rPr lang="pt-BR" dirty="0"/>
              <a:t>reação em cadeia </a:t>
            </a:r>
            <a:r>
              <a:rPr lang="pt-BR" dirty="0" smtClean="0"/>
              <a:t>que pode </a:t>
            </a:r>
            <a:r>
              <a:rPr lang="pt-BR" dirty="0"/>
              <a:t>ter um longo alcance, o que é ideal em situações em que a experiência em questão é rara</a:t>
            </a:r>
            <a:r>
              <a:rPr lang="pt-BR" dirty="0" smtClean="0"/>
              <a:t>. </a:t>
            </a:r>
          </a:p>
          <a:p>
            <a:pPr lvl="0"/>
            <a:r>
              <a:rPr lang="pt-BR" b="1" dirty="0"/>
              <a:t>Amostragem oportunista</a:t>
            </a:r>
            <a:r>
              <a:rPr lang="pt-BR" dirty="0"/>
              <a:t>: Este é um procedimento não </a:t>
            </a:r>
            <a:r>
              <a:rPr lang="pt-BR" dirty="0" smtClean="0"/>
              <a:t>planejado </a:t>
            </a:r>
            <a:r>
              <a:rPr lang="pt-BR" dirty="0"/>
              <a:t>e potencialmente fortuito no sentido de que ele é seguido no calor do </a:t>
            </a:r>
            <a:r>
              <a:rPr lang="pt-BR" dirty="0" smtClean="0"/>
              <a:t>momento. </a:t>
            </a:r>
            <a:r>
              <a:rPr lang="pt-BR" dirty="0"/>
              <a:t>E</a:t>
            </a:r>
            <a:r>
              <a:rPr lang="pt-BR" dirty="0" smtClean="0"/>
              <a:t>nquanto </a:t>
            </a:r>
            <a:r>
              <a:rPr lang="pt-BR" dirty="0"/>
              <a:t>trabalhava </a:t>
            </a:r>
            <a:r>
              <a:rPr lang="pt-BR" dirty="0" smtClean="0"/>
              <a:t>na pesquisa, na entrevista, o </a:t>
            </a:r>
            <a:r>
              <a:rPr lang="pt-BR" dirty="0"/>
              <a:t>pesquisador, por vezes, se depara com </a:t>
            </a:r>
            <a:r>
              <a:rPr lang="pt-BR" dirty="0" smtClean="0"/>
              <a:t>questões que </a:t>
            </a:r>
            <a:r>
              <a:rPr lang="pt-BR" dirty="0"/>
              <a:t>são </a:t>
            </a:r>
            <a:r>
              <a:rPr lang="pt-BR" dirty="0" smtClean="0"/>
              <a:t>"boas demais para se </a:t>
            </a:r>
            <a:r>
              <a:rPr lang="pt-BR" dirty="0"/>
              <a:t>perder" e </a:t>
            </a:r>
            <a:r>
              <a:rPr lang="pt-BR" dirty="0" smtClean="0"/>
              <a:t>a </a:t>
            </a:r>
            <a:r>
              <a:rPr lang="pt-BR" dirty="0"/>
              <a:t>decisão de incluir </a:t>
            </a:r>
            <a:r>
              <a:rPr lang="pt-BR" dirty="0" smtClean="0"/>
              <a:t>elas </a:t>
            </a:r>
            <a:r>
              <a:rPr lang="pt-BR" dirty="0"/>
              <a:t>é </a:t>
            </a:r>
            <a:r>
              <a:rPr lang="pt-BR" dirty="0" smtClean="0"/>
              <a:t>feita ali mesma </a:t>
            </a:r>
            <a:r>
              <a:rPr lang="pt-BR" dirty="0"/>
              <a:t>no </a:t>
            </a:r>
            <a:r>
              <a:rPr lang="pt-BR" dirty="0" smtClean="0"/>
              <a:t>local.</a:t>
            </a:r>
          </a:p>
          <a:p>
            <a:pPr lvl="0"/>
            <a:r>
              <a:rPr lang="pt-BR" b="1" dirty="0"/>
              <a:t>Amostragem de conveniência</a:t>
            </a:r>
            <a:r>
              <a:rPr lang="pt-BR" dirty="0"/>
              <a:t>: </a:t>
            </a:r>
            <a:r>
              <a:rPr lang="pt-BR" dirty="0" smtClean="0"/>
              <a:t>Esta é a </a:t>
            </a:r>
            <a:r>
              <a:rPr lang="pt-BR" dirty="0"/>
              <a:t>menos desejável, mas a estratégia de amostragem mais comum, pelo menos em nível de pesquisa de </a:t>
            </a:r>
            <a:r>
              <a:rPr lang="pt-BR" dirty="0" smtClean="0"/>
              <a:t>pós-graduação. </a:t>
            </a:r>
            <a:r>
              <a:rPr lang="pt-BR" dirty="0"/>
              <a:t>Não é intencional, mas em grande parte prática: o pesquisador usa </a:t>
            </a:r>
            <a:r>
              <a:rPr lang="pt-BR" dirty="0" smtClean="0"/>
              <a:t>aqueles respondentes </a:t>
            </a:r>
            <a:r>
              <a:rPr lang="pt-BR" dirty="0"/>
              <a:t>que estão </a:t>
            </a:r>
            <a:r>
              <a:rPr lang="pt-BR" dirty="0" smtClean="0"/>
              <a:t>disponíveis. Um ponto positivo desta </a:t>
            </a:r>
            <a:r>
              <a:rPr lang="pt-BR" dirty="0"/>
              <a:t>estratégia de amostragem é que </a:t>
            </a:r>
            <a:r>
              <a:rPr lang="pt-BR" dirty="0" smtClean="0"/>
              <a:t>ela </a:t>
            </a:r>
            <a:r>
              <a:rPr lang="pt-BR" dirty="0"/>
              <a:t>geralmente </a:t>
            </a:r>
            <a:r>
              <a:rPr lang="pt-BR" dirty="0" smtClean="0"/>
              <a:t>conta com </a:t>
            </a:r>
            <a:r>
              <a:rPr lang="pt-BR" dirty="0"/>
              <a:t>participantes dispostos, que é um pré-requisito para ter um conjunto de dados </a:t>
            </a:r>
            <a:r>
              <a:rPr lang="pt-BR" dirty="0" smtClean="0"/>
              <a:t>rico. </a:t>
            </a:r>
            <a:r>
              <a:rPr lang="pt-BR" dirty="0"/>
              <a:t>Por outro lado, a saturação </a:t>
            </a:r>
            <a:r>
              <a:rPr lang="pt-BR" dirty="0" smtClean="0"/>
              <a:t>pode não </a:t>
            </a:r>
            <a:r>
              <a:rPr lang="pt-BR" dirty="0"/>
              <a:t>acontecer. Assim, esta estratégia pode economizar tempo, dinheiro e esforço, mas à custa da </a:t>
            </a:r>
            <a:r>
              <a:rPr lang="pt-BR" dirty="0" smtClean="0"/>
              <a:t>credibilidade científica. </a:t>
            </a:r>
          </a:p>
          <a:p>
            <a:pPr lvl="0"/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486096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Amostragem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pt-BR" dirty="0"/>
              <a:t>DÖRNYEI, Z. </a:t>
            </a:r>
            <a:r>
              <a:rPr lang="pt-BR" dirty="0" err="1"/>
              <a:t>Qualitative</a:t>
            </a:r>
            <a:r>
              <a:rPr lang="pt-BR" dirty="0"/>
              <a:t> data </a:t>
            </a:r>
            <a:r>
              <a:rPr lang="pt-BR" dirty="0" err="1"/>
              <a:t>collection</a:t>
            </a:r>
            <a:r>
              <a:rPr lang="pt-BR" dirty="0"/>
              <a:t>. In: </a:t>
            </a:r>
            <a:r>
              <a:rPr lang="pt-BR" b="1" dirty="0" err="1"/>
              <a:t>Research</a:t>
            </a:r>
            <a:r>
              <a:rPr lang="pt-BR" b="1" dirty="0"/>
              <a:t> </a:t>
            </a:r>
            <a:r>
              <a:rPr lang="pt-BR" b="1" dirty="0" err="1"/>
              <a:t>methods</a:t>
            </a:r>
            <a:r>
              <a:rPr lang="pt-BR" b="1" dirty="0"/>
              <a:t> in </a:t>
            </a:r>
            <a:r>
              <a:rPr lang="pt-BR" b="1" dirty="0" err="1"/>
              <a:t>Applied</a:t>
            </a:r>
            <a:r>
              <a:rPr lang="pt-BR" b="1" dirty="0"/>
              <a:t> </a:t>
            </a:r>
            <a:r>
              <a:rPr lang="pt-BR" b="1" dirty="0" err="1"/>
              <a:t>Linguistics</a:t>
            </a:r>
            <a:r>
              <a:rPr lang="pt-BR" dirty="0"/>
              <a:t>: </a:t>
            </a:r>
            <a:r>
              <a:rPr lang="pt-BR" dirty="0" err="1"/>
              <a:t>quantitative</a:t>
            </a:r>
            <a:r>
              <a:rPr lang="pt-BR" dirty="0"/>
              <a:t>, </a:t>
            </a:r>
            <a:r>
              <a:rPr lang="pt-BR" dirty="0" err="1"/>
              <a:t>qualitative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mixed</a:t>
            </a:r>
            <a:r>
              <a:rPr lang="pt-BR" dirty="0"/>
              <a:t> </a:t>
            </a:r>
            <a:r>
              <a:rPr lang="pt-BR" dirty="0" err="1"/>
              <a:t>methodologies</a:t>
            </a:r>
            <a:r>
              <a:rPr lang="pt-BR" dirty="0"/>
              <a:t>. Oxford: OUP, 2007. ch. 6, p. 96-100 (itens 5.1.1, 5.1.2 e 5.1.3); p. 122 (item 5.4.2) e p. 124-129 (item 6.2).</a:t>
            </a:r>
            <a:r>
              <a:rPr lang="pt-BR" dirty="0">
                <a:latin typeface="Arial" pitchFamily="34" charset="0"/>
                <a:cs typeface="Arial" pitchFamily="34" charset="0"/>
              </a:rPr>
              <a:t> </a:t>
            </a:r>
            <a:endParaRPr lang="pt-BR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56" y="4149080"/>
            <a:ext cx="8588108" cy="238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403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Os procedimentos de amostragem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424936" cy="41044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pt-BR" dirty="0"/>
              <a:t>Em termos gerais, estratégias de amostragem podem ser divididas em dois grupos: (a) cientificamente sólida "probabilidade de </a:t>
            </a:r>
            <a:r>
              <a:rPr lang="pt-BR" dirty="0" smtClean="0"/>
              <a:t>amostragem”, </a:t>
            </a:r>
            <a:r>
              <a:rPr lang="pt-BR" dirty="0"/>
              <a:t>que envolve procedimentos complexos e </a:t>
            </a:r>
            <a:r>
              <a:rPr lang="pt-BR" dirty="0" smtClean="0"/>
              <a:t>caros, </a:t>
            </a:r>
            <a:r>
              <a:rPr lang="pt-BR" dirty="0"/>
              <a:t>que são geralmente bem além dos meios de linguísticas aplicadas, e (b)" amostragem não probabilística', que consiste de uma série de estratégias que tentam atingir um </a:t>
            </a:r>
            <a:r>
              <a:rPr lang="pt-BR" i="1" dirty="0">
                <a:solidFill>
                  <a:srgbClr val="FF0000"/>
                </a:solidFill>
              </a:rPr>
              <a:t>trade </a:t>
            </a:r>
            <a:r>
              <a:rPr lang="pt-BR" i="1" dirty="0" smtClean="0">
                <a:solidFill>
                  <a:srgbClr val="FF0000"/>
                </a:solidFill>
              </a:rPr>
              <a:t>off </a:t>
            </a:r>
            <a:r>
              <a:rPr lang="pt-BR" dirty="0" smtClean="0"/>
              <a:t>(troca), </a:t>
            </a:r>
            <a:r>
              <a:rPr lang="pt-BR" dirty="0"/>
              <a:t>isto é, uma amostra razoavelmente representativa, utilizando recursos que estão dentro das possibilidades do investigador comum.</a:t>
            </a:r>
          </a:p>
          <a:p>
            <a:pPr algn="just">
              <a:buNone/>
            </a:pP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r>
              <a:rPr lang="pt-BR" sz="3200" b="1" dirty="0"/>
              <a:t>Amostragem probabilística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00034" y="1142984"/>
            <a:ext cx="7929618" cy="530238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pt-BR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dirty="0"/>
              <a:t>• </a:t>
            </a:r>
            <a:r>
              <a:rPr lang="pt-BR" b="1" dirty="0"/>
              <a:t>Amostragem </a:t>
            </a:r>
            <a:r>
              <a:rPr lang="pt-BR" b="1" dirty="0" smtClean="0"/>
              <a:t>Aleatória: </a:t>
            </a:r>
            <a:r>
              <a:rPr lang="pt-BR" dirty="0"/>
              <a:t>O componente chave </a:t>
            </a:r>
            <a:r>
              <a:rPr lang="pt-BR" dirty="0" smtClean="0"/>
              <a:t>da </a:t>
            </a:r>
            <a:r>
              <a:rPr lang="pt-BR" dirty="0"/>
              <a:t>amostragem probabilística </a:t>
            </a:r>
            <a:r>
              <a:rPr lang="pt-BR" dirty="0" smtClean="0"/>
              <a:t>é a </a:t>
            </a:r>
            <a:r>
              <a:rPr lang="pt-BR" dirty="0"/>
              <a:t>"amostragem aleatória". Isso envolve a seleção de membros da população a serem incluídos na amostra numa base completamente </a:t>
            </a:r>
            <a:r>
              <a:rPr lang="pt-BR" dirty="0" smtClean="0"/>
              <a:t>aleatória. (Por </a:t>
            </a:r>
            <a:r>
              <a:rPr lang="pt-BR" dirty="0"/>
              <a:t>exemplo, </a:t>
            </a:r>
            <a:r>
              <a:rPr lang="pt-BR" dirty="0" smtClean="0"/>
              <a:t>numero </a:t>
            </a:r>
            <a:r>
              <a:rPr lang="pt-BR" dirty="0"/>
              <a:t>cada membro </a:t>
            </a:r>
            <a:r>
              <a:rPr lang="pt-BR" dirty="0" smtClean="0"/>
              <a:t>de uma determinada comunidade e</a:t>
            </a:r>
            <a:r>
              <a:rPr lang="pt-BR" dirty="0"/>
              <a:t>, em seguida, </a:t>
            </a:r>
            <a:r>
              <a:rPr lang="pt-BR" dirty="0" smtClean="0"/>
              <a:t>peço o </a:t>
            </a:r>
            <a:r>
              <a:rPr lang="pt-BR" dirty="0"/>
              <a:t>computador </a:t>
            </a:r>
            <a:r>
              <a:rPr lang="pt-BR" dirty="0" smtClean="0"/>
              <a:t>para gerar </a:t>
            </a:r>
            <a:r>
              <a:rPr lang="pt-BR" dirty="0"/>
              <a:t>números aleatórios). Como resultado, um número suficiente de amostras deve conter indivíduos com </a:t>
            </a:r>
            <a:r>
              <a:rPr lang="pt-BR" dirty="0" smtClean="0"/>
              <a:t>personalidades </a:t>
            </a:r>
            <a:r>
              <a:rPr lang="pt-BR" dirty="0"/>
              <a:t>semelhantes à população como um todo. Embora isso raramente seja plenamente alcançado, a regra de ouro é que amostras aleatórias são quase sempre mais representativas do que amostras não aleatórias.</a:t>
            </a:r>
            <a:endParaRPr lang="pt-BR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280920" cy="6480720"/>
          </a:xfrm>
        </p:spPr>
        <p:txBody>
          <a:bodyPr>
            <a:normAutofit/>
          </a:bodyPr>
          <a:lstStyle/>
          <a:p>
            <a:pPr algn="just"/>
            <a:r>
              <a:rPr lang="pt-BR" dirty="0"/>
              <a:t>• </a:t>
            </a:r>
            <a:r>
              <a:rPr lang="pt-BR" b="1" dirty="0" smtClean="0"/>
              <a:t>Amostragem </a:t>
            </a:r>
            <a:r>
              <a:rPr lang="pt-BR" b="1" dirty="0"/>
              <a:t>aleatória </a:t>
            </a:r>
            <a:r>
              <a:rPr lang="pt-BR" b="1" dirty="0" smtClean="0"/>
              <a:t>estratificada</a:t>
            </a:r>
            <a:r>
              <a:rPr lang="pt-BR" dirty="0" smtClean="0"/>
              <a:t>: combina </a:t>
            </a:r>
            <a:r>
              <a:rPr lang="pt-BR" dirty="0"/>
              <a:t>amostragem aleatória com </a:t>
            </a:r>
            <a:r>
              <a:rPr lang="pt-BR" dirty="0" smtClean="0"/>
              <a:t>uma estratégia </a:t>
            </a:r>
            <a:r>
              <a:rPr lang="pt-BR" dirty="0"/>
              <a:t>de agrupamento </a:t>
            </a:r>
            <a:r>
              <a:rPr lang="pt-BR" dirty="0" smtClean="0"/>
              <a:t>racional, </a:t>
            </a:r>
            <a:r>
              <a:rPr lang="pt-BR" dirty="0"/>
              <a:t>é um método particularmente eficaz para a pesquisa </a:t>
            </a:r>
            <a:r>
              <a:rPr lang="pt-BR" dirty="0" smtClean="0"/>
              <a:t>que possui </a:t>
            </a:r>
            <a:r>
              <a:rPr lang="pt-BR" dirty="0"/>
              <a:t>um foco específico. A “amostragem estratificada aleatória” da população é dividida em grupos ou “</a:t>
            </a:r>
            <a:r>
              <a:rPr lang="pt-BR" dirty="0" smtClean="0"/>
              <a:t>estratos”, </a:t>
            </a:r>
            <a:r>
              <a:rPr lang="pt-BR" dirty="0"/>
              <a:t>e uma amostra aleatória de uma dimensão proporcional é selecionada a partir de cada grupo</a:t>
            </a:r>
            <a:r>
              <a:rPr lang="pt-BR" dirty="0" smtClean="0"/>
              <a:t>. </a:t>
            </a:r>
            <a:r>
              <a:rPr lang="pt-BR" dirty="0"/>
              <a:t>Uma amostra aleatória estratificada </a:t>
            </a:r>
            <a:r>
              <a:rPr lang="pt-BR" dirty="0" smtClean="0"/>
              <a:t>é uma </a:t>
            </a:r>
            <a:r>
              <a:rPr lang="pt-BR" dirty="0"/>
              <a:t>combinação de randomização e </a:t>
            </a:r>
            <a:r>
              <a:rPr lang="pt-BR" dirty="0" smtClean="0"/>
              <a:t>categorização. </a:t>
            </a:r>
            <a:r>
              <a:rPr lang="pt-BR" dirty="0"/>
              <a:t>Em estudos que utilizam este método, a população é geralmente estratificada em mais de uma variável e amostras aleatórias são selecionadas de todos os grupos definidos pela intersecção dos vários estratos (por exemplo, gostaríamos de </a:t>
            </a:r>
            <a:r>
              <a:rPr lang="pt-BR" dirty="0" smtClean="0"/>
              <a:t>analisar </a:t>
            </a:r>
            <a:r>
              <a:rPr lang="pt-BR" dirty="0"/>
              <a:t>os alunos do sexo feminino de espanhol, com idades entre 13-14, que frequentam um determinado tipo de programa de instrução em um determinado local</a:t>
            </a:r>
            <a:r>
              <a:rPr lang="pt-BR" dirty="0" smtClean="0"/>
              <a:t>).</a:t>
            </a:r>
            <a:endParaRPr lang="pt-BR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7840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??????????????????????????????????????????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83568" y="2204864"/>
            <a:ext cx="7467600" cy="2980928"/>
          </a:xfrm>
        </p:spPr>
        <p:txBody>
          <a:bodyPr/>
          <a:lstStyle/>
          <a:p>
            <a:pPr algn="just"/>
            <a:r>
              <a:rPr lang="pt-BR" b="1" dirty="0"/>
              <a:t>• Amostragem sistemática em inquéritos anônimos</a:t>
            </a:r>
            <a:r>
              <a:rPr lang="pt-BR" dirty="0"/>
              <a:t>, pode ser difícil fazer uma seleção aleatória, porque pode não ter meios de identificar os </a:t>
            </a:r>
            <a:r>
              <a:rPr lang="pt-BR" dirty="0" smtClean="0"/>
              <a:t>participantes </a:t>
            </a:r>
            <a:r>
              <a:rPr lang="pt-BR" dirty="0"/>
              <a:t>com </a:t>
            </a:r>
            <a:r>
              <a:rPr lang="pt-BR" dirty="0" smtClean="0"/>
              <a:t>antecedência. </a:t>
            </a:r>
            <a:r>
              <a:rPr lang="pt-BR" dirty="0"/>
              <a:t>Um atalho útil e técnico em tais casos, é aplicar amostragem sistemática, que envolve a seleção de todos os </a:t>
            </a:r>
            <a:r>
              <a:rPr lang="pt-BR" dirty="0" smtClean="0"/>
              <a:t>membros do grupo-alvo.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4877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• </a:t>
            </a:r>
            <a:r>
              <a:rPr lang="pt-BR" b="1" dirty="0"/>
              <a:t>Cluster</a:t>
            </a:r>
            <a:r>
              <a:rPr lang="pt-BR" dirty="0"/>
              <a:t> de amostragem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/>
              <a:t>é uma maneira de fazer a amostragem aleatória de forma mais prática, especialmente quando a população-alvo é amplamente dispersa, e selecionar aleatoriamente alguns grupos maiores ou unidades das populações (por exemplo, escolas) e, em seguida, examinar todos os alunos selecionados dessas unidades.</a:t>
            </a:r>
          </a:p>
          <a:p>
            <a:r>
              <a:rPr lang="pt-BR" dirty="0"/>
              <a:t>No entanto, é preciso ser reiterado que na investigação linguística mais aplicada é irreal ou simplesmente não viável ter como objetivo representatividade perfeita no sentido psicométrico.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98145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Amostragem não probabilística</a:t>
            </a: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03232" cy="55446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dirty="0"/>
              <a:t>A maioria das pesquisas atuais aplicadas em linguística emprega </a:t>
            </a:r>
            <a:r>
              <a:rPr lang="pt-BR" dirty="0" smtClean="0"/>
              <a:t>amostras </a:t>
            </a:r>
            <a:r>
              <a:rPr lang="pt-BR" dirty="0"/>
              <a:t>não </a:t>
            </a:r>
            <a:r>
              <a:rPr lang="pt-BR" dirty="0" smtClean="0"/>
              <a:t>probabilísticas. </a:t>
            </a:r>
            <a:r>
              <a:rPr lang="pt-BR" dirty="0"/>
              <a:t>Podemos distinguir três principais estratégias de amostragem não probabilística:</a:t>
            </a:r>
          </a:p>
          <a:p>
            <a:pPr algn="just"/>
            <a:r>
              <a:rPr lang="pt-BR" dirty="0"/>
              <a:t>• Quota de </a:t>
            </a:r>
            <a:r>
              <a:rPr lang="pt-BR" dirty="0" smtClean="0"/>
              <a:t>amostragem: </a:t>
            </a:r>
            <a:r>
              <a:rPr lang="pt-BR" dirty="0"/>
              <a:t>é semelhante à amostragem aleatória estratificada </a:t>
            </a:r>
            <a:r>
              <a:rPr lang="pt-BR" dirty="0" smtClean="0"/>
              <a:t>proporcional, </a:t>
            </a:r>
            <a:r>
              <a:rPr lang="pt-BR" dirty="0"/>
              <a:t>sem o elemento "aleatória". Isto é, começamos com uma base de amostragem e, em seguida, determinamos as principais proporções dos subgrupos definidos pelos parâmetros incluídos </a:t>
            </a:r>
            <a:r>
              <a:rPr lang="pt-BR" dirty="0" smtClean="0"/>
              <a:t>na pesquisa. </a:t>
            </a:r>
            <a:r>
              <a:rPr lang="pt-BR" dirty="0"/>
              <a:t>A amostra real, então, é selecionada de forma a refletir estas porções, mas dentro dos subgrupos </a:t>
            </a:r>
            <a:r>
              <a:rPr lang="pt-BR" dirty="0" smtClean="0"/>
              <a:t>ponderados </a:t>
            </a:r>
            <a:r>
              <a:rPr lang="pt-BR" dirty="0"/>
              <a:t>não é usado nenhuma amostragem aleatória, o pesquisador </a:t>
            </a:r>
            <a:r>
              <a:rPr lang="pt-BR" dirty="0" smtClean="0"/>
              <a:t>define </a:t>
            </a:r>
            <a:r>
              <a:rPr lang="pt-BR" dirty="0"/>
              <a:t>às quotas de seleção dos participantes em que pode ter </a:t>
            </a:r>
            <a:r>
              <a:rPr lang="pt-BR" dirty="0" smtClean="0"/>
              <a:t>acesso. </a:t>
            </a:r>
            <a:r>
              <a:rPr lang="pt-BR" dirty="0"/>
              <a:t>O</a:t>
            </a:r>
            <a:r>
              <a:rPr lang="pt-BR" dirty="0" smtClean="0"/>
              <a:t> </a:t>
            </a:r>
            <a:r>
              <a:rPr lang="pt-BR" dirty="0"/>
              <a:t>pesquisador garante que pelo menos um representante de cada combinação dos vários parâmetros </a:t>
            </a:r>
            <a:r>
              <a:rPr lang="pt-BR" dirty="0" smtClean="0"/>
              <a:t>do seu quadro </a:t>
            </a:r>
            <a:r>
              <a:rPr lang="pt-BR" dirty="0"/>
              <a:t>de amostragem deve ser incluído na amostra.</a:t>
            </a:r>
          </a:p>
          <a:p>
            <a:pPr algn="just"/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5591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414</TotalTime>
  <Words>2857</Words>
  <Application>Microsoft Office PowerPoint</Application>
  <PresentationFormat>Apresentação na tela (4:3)</PresentationFormat>
  <Paragraphs>93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Balcão Envidraçado</vt:lpstr>
      <vt:lpstr>Centro federal de educação tecnológica de minas gerais                    mestrado em estudos de linguagens</vt:lpstr>
      <vt:lpstr>Apresentação do PowerPoint</vt:lpstr>
      <vt:lpstr>Amostra</vt:lpstr>
      <vt:lpstr>Os procedimentos de amostragem</vt:lpstr>
      <vt:lpstr>Amostragem probabilística</vt:lpstr>
      <vt:lpstr>Apresentação do PowerPoint</vt:lpstr>
      <vt:lpstr>??????????????????????????????????????????</vt:lpstr>
      <vt:lpstr>• Cluster de amostragem</vt:lpstr>
      <vt:lpstr>Amostragem não probabilística </vt:lpstr>
      <vt:lpstr>• Amostragem Snowball</vt:lpstr>
      <vt:lpstr>"amostra de oportunidade ou conveniência"</vt:lpstr>
      <vt:lpstr>Apresentação do PowerPoint</vt:lpstr>
      <vt:lpstr>Qual o tamanho a amostra deve ter?</vt:lpstr>
      <vt:lpstr>Apresentação do PowerPoint</vt:lpstr>
      <vt:lpstr>A composição da amostra</vt:lpstr>
      <vt:lpstr>Margem de segurança</vt:lpstr>
      <vt:lpstr>Apresentação do PowerPoint</vt:lpstr>
      <vt:lpstr>Apresentação do PowerPoint</vt:lpstr>
      <vt:lpstr>Apresentação do PowerPoint</vt:lpstr>
      <vt:lpstr>A amostragem da pesquisa qualitativa </vt:lpstr>
      <vt:lpstr>Amostragem intencional </vt:lpstr>
      <vt:lpstr>Apresentação do PowerPoint</vt:lpstr>
      <vt:lpstr>  Interação, Saturação e tamanho da amostra </vt:lpstr>
      <vt:lpstr>Saturação</vt:lpstr>
      <vt:lpstr>Apresentação do PowerPoint</vt:lpstr>
      <vt:lpstr>Apresentação do PowerPoint</vt:lpstr>
      <vt:lpstr>Tamanho da Amostra Tamanho da Amostra</vt:lpstr>
      <vt:lpstr>Apresentação do PowerPoint</vt:lpstr>
      <vt:lpstr>Estratégias específicas de amostra </vt:lpstr>
      <vt:lpstr>A saturação rápida pode ser alcançada pelas três estratégias de amostragem relacionadas a seguir:</vt:lpstr>
      <vt:lpstr>Apresentação do PowerPoint</vt:lpstr>
      <vt:lpstr>Apresentação do PowerPoint</vt:lpstr>
      <vt:lpstr>Apresentação do PowerPoint</vt:lpstr>
      <vt:lpstr>Apresentação do PowerPoint</vt:lpstr>
      <vt:lpstr>Amostragem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janinemarta_adm</dc:creator>
  <cp:lastModifiedBy>User</cp:lastModifiedBy>
  <cp:revision>41</cp:revision>
  <dcterms:created xsi:type="dcterms:W3CDTF">2014-04-28T23:09:37Z</dcterms:created>
  <dcterms:modified xsi:type="dcterms:W3CDTF">2015-06-24T05:28:06Z</dcterms:modified>
</cp:coreProperties>
</file>