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Conector reto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ítulo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25" name="Subtítulo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31" name="Espaço Reservado para Data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24462D9-1376-4826-AC6D-198BD0A0F621}" type="datetimeFigureOut">
              <a:rPr lang="pt-BR" smtClean="0"/>
              <a:pPr/>
              <a:t>25/03/2015</a:t>
            </a:fld>
            <a:endParaRPr lang="pt-BR"/>
          </a:p>
        </p:txBody>
      </p:sp>
      <p:sp>
        <p:nvSpPr>
          <p:cNvPr id="18" name="Espaço Reservado para Rodapé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014BF93-D011-4477-9B10-78AB0C1E670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4462D9-1376-4826-AC6D-198BD0A0F621}" type="datetimeFigureOut">
              <a:rPr lang="pt-BR" smtClean="0"/>
              <a:pPr/>
              <a:t>25/03/2015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14BF93-D011-4477-9B10-78AB0C1E670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24462D9-1376-4826-AC6D-198BD0A0F621}" type="datetimeFigureOut">
              <a:rPr lang="pt-BR" smtClean="0"/>
              <a:pPr/>
              <a:t>25/03/2015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014BF93-D011-4477-9B10-78AB0C1E670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4462D9-1376-4826-AC6D-198BD0A0F621}" type="datetimeFigureOut">
              <a:rPr lang="pt-BR" smtClean="0"/>
              <a:pPr/>
              <a:t>25/03/2015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14BF93-D011-4477-9B10-78AB0C1E670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24462D9-1376-4826-AC6D-198BD0A0F621}" type="datetimeFigureOut">
              <a:rPr lang="pt-BR" smtClean="0"/>
              <a:pPr/>
              <a:t>25/03/2015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014BF93-D011-4477-9B10-78AB0C1E670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4462D9-1376-4826-AC6D-198BD0A0F621}" type="datetimeFigureOut">
              <a:rPr lang="pt-BR" smtClean="0"/>
              <a:pPr/>
              <a:t>25/03/2015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14BF93-D011-4477-9B10-78AB0C1E670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4462D9-1376-4826-AC6D-198BD0A0F621}" type="datetimeFigureOut">
              <a:rPr lang="pt-BR" smtClean="0"/>
              <a:pPr/>
              <a:t>25/03/2015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14BF93-D011-4477-9B10-78AB0C1E670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4462D9-1376-4826-AC6D-198BD0A0F621}" type="datetimeFigureOut">
              <a:rPr lang="pt-BR" smtClean="0"/>
              <a:pPr/>
              <a:t>25/03/2015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14BF93-D011-4477-9B10-78AB0C1E670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24462D9-1376-4826-AC6D-198BD0A0F621}" type="datetimeFigureOut">
              <a:rPr lang="pt-BR" smtClean="0"/>
              <a:pPr/>
              <a:t>25/03/2015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14BF93-D011-4477-9B10-78AB0C1E670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4462D9-1376-4826-AC6D-198BD0A0F621}" type="datetimeFigureOut">
              <a:rPr lang="pt-BR" smtClean="0"/>
              <a:pPr/>
              <a:t>25/03/2015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14BF93-D011-4477-9B10-78AB0C1E670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4462D9-1376-4826-AC6D-198BD0A0F621}" type="datetimeFigureOut">
              <a:rPr lang="pt-BR" smtClean="0"/>
              <a:pPr/>
              <a:t>25/03/2015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14BF93-D011-4477-9B10-78AB0C1E670A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0" name="Espaço Reservado para Imagem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Espaço Reservado para Título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1" name="Espaço Reservado para Texto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27" name="Espaço Reservado para Data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24462D9-1376-4826-AC6D-198BD0A0F621}" type="datetimeFigureOut">
              <a:rPr lang="pt-BR" smtClean="0"/>
              <a:pPr/>
              <a:t>25/03/2015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16" name="Espaço Reservado para Número de Slide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014BF93-D011-4477-9B10-78AB0C1E670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751584"/>
          </a:xfrm>
          <a:noFill/>
        </p:spPr>
        <p:txBody>
          <a:bodyPr/>
          <a:lstStyle/>
          <a:p>
            <a:r>
              <a:rPr lang="en-US" sz="4000" dirty="0" smtClean="0"/>
              <a:t>O MÉTODO EXPERIMENTAL</a:t>
            </a:r>
            <a:br>
              <a:rPr lang="en-US" sz="4000" dirty="0" smtClean="0"/>
            </a:br>
            <a:r>
              <a:rPr lang="en-US" sz="2800" i="1" dirty="0" smtClean="0"/>
              <a:t>The experimental method</a:t>
            </a:r>
            <a:br>
              <a:rPr lang="en-US" sz="2800" i="1" dirty="0" smtClean="0"/>
            </a:br>
            <a:r>
              <a:rPr lang="pt-BR" sz="2800" dirty="0" err="1" smtClean="0"/>
              <a:t>Nunan</a:t>
            </a:r>
            <a:r>
              <a:rPr lang="pt-BR" sz="2800" dirty="0" smtClean="0"/>
              <a:t>, 1992, p. 24 a 28 </a:t>
            </a:r>
            <a:endParaRPr lang="pt-BR" sz="2800" i="1" dirty="0" smtClean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354442" y="3573016"/>
            <a:ext cx="5114778" cy="2232248"/>
          </a:xfrm>
        </p:spPr>
        <p:txBody>
          <a:bodyPr>
            <a:normAutofit/>
          </a:bodyPr>
          <a:lstStyle/>
          <a:p>
            <a:r>
              <a:rPr lang="en-US" dirty="0" err="1" smtClean="0"/>
              <a:t>Disciplina</a:t>
            </a:r>
            <a:r>
              <a:rPr lang="en-US" dirty="0" smtClean="0"/>
              <a:t>: </a:t>
            </a:r>
            <a:r>
              <a:rPr lang="en-US" dirty="0" err="1" smtClean="0"/>
              <a:t>Metodologia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Pesquisa</a:t>
            </a:r>
            <a:endParaRPr lang="en-US" dirty="0" smtClean="0"/>
          </a:p>
          <a:p>
            <a:r>
              <a:rPr lang="en-US" dirty="0" smtClean="0"/>
              <a:t>Profª: Raquel </a:t>
            </a:r>
            <a:r>
              <a:rPr lang="en-US" dirty="0" err="1" smtClean="0"/>
              <a:t>Bambirra</a:t>
            </a:r>
            <a:endParaRPr lang="en-US" dirty="0" smtClean="0"/>
          </a:p>
          <a:p>
            <a:r>
              <a:rPr lang="en-US" dirty="0" err="1" smtClean="0"/>
              <a:t>Aluna</a:t>
            </a:r>
            <a:r>
              <a:rPr lang="en-US" dirty="0" smtClean="0"/>
              <a:t>: Marina Santos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e 1"/>
          <p:cNvSpPr/>
          <p:nvPr/>
        </p:nvSpPr>
        <p:spPr>
          <a:xfrm>
            <a:off x="1115616" y="1052736"/>
            <a:ext cx="2016224" cy="1872208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Elipse 2"/>
          <p:cNvSpPr/>
          <p:nvPr/>
        </p:nvSpPr>
        <p:spPr>
          <a:xfrm>
            <a:off x="4788024" y="1052736"/>
            <a:ext cx="2016224" cy="1872208"/>
          </a:xfrm>
          <a:prstGeom prst="ellipse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CaixaDeTexto 9"/>
          <p:cNvSpPr txBox="1"/>
          <p:nvPr/>
        </p:nvSpPr>
        <p:spPr>
          <a:xfrm>
            <a:off x="1115616" y="476672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GRUPO CONTROLE</a:t>
            </a:r>
            <a:endParaRPr lang="pt-BR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4572000" y="476672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GRUPO EXPERIMENTAL</a:t>
            </a:r>
            <a:endParaRPr lang="pt-BR" dirty="0"/>
          </a:p>
        </p:txBody>
      </p:sp>
      <p:pic>
        <p:nvPicPr>
          <p:cNvPr id="12" name="Imagem 11" descr="multida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681984"/>
            <a:ext cx="8129016" cy="3176016"/>
          </a:xfrm>
          <a:prstGeom prst="rect">
            <a:avLst/>
          </a:prstGeom>
        </p:spPr>
      </p:pic>
      <p:cxnSp>
        <p:nvCxnSpPr>
          <p:cNvPr id="14" name="Conector de seta reta 13"/>
          <p:cNvCxnSpPr/>
          <p:nvPr/>
        </p:nvCxnSpPr>
        <p:spPr>
          <a:xfrm flipV="1">
            <a:off x="3275856" y="1988840"/>
            <a:ext cx="2232248" cy="237626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de seta reta 15"/>
          <p:cNvCxnSpPr/>
          <p:nvPr/>
        </p:nvCxnSpPr>
        <p:spPr>
          <a:xfrm flipH="1" flipV="1">
            <a:off x="2771800" y="1844824"/>
            <a:ext cx="2520280" cy="338437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de seta reta 17"/>
          <p:cNvCxnSpPr/>
          <p:nvPr/>
        </p:nvCxnSpPr>
        <p:spPr>
          <a:xfrm flipH="1" flipV="1">
            <a:off x="6012160" y="1700808"/>
            <a:ext cx="360040" cy="309634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de seta reta 20"/>
          <p:cNvCxnSpPr/>
          <p:nvPr/>
        </p:nvCxnSpPr>
        <p:spPr>
          <a:xfrm flipV="1">
            <a:off x="1115616" y="1844824"/>
            <a:ext cx="720080" cy="352839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de seta reta 24"/>
          <p:cNvCxnSpPr/>
          <p:nvPr/>
        </p:nvCxnSpPr>
        <p:spPr>
          <a:xfrm flipH="1" flipV="1">
            <a:off x="2267744" y="2420888"/>
            <a:ext cx="288032" cy="352839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de seta reta 27"/>
          <p:cNvCxnSpPr/>
          <p:nvPr/>
        </p:nvCxnSpPr>
        <p:spPr>
          <a:xfrm flipH="1" flipV="1">
            <a:off x="2267744" y="1772816"/>
            <a:ext cx="2448272" cy="410445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de seta reta 29"/>
          <p:cNvCxnSpPr/>
          <p:nvPr/>
        </p:nvCxnSpPr>
        <p:spPr>
          <a:xfrm flipH="1" flipV="1">
            <a:off x="6444208" y="2204864"/>
            <a:ext cx="1008112" cy="288032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de seta reta 31"/>
          <p:cNvCxnSpPr/>
          <p:nvPr/>
        </p:nvCxnSpPr>
        <p:spPr>
          <a:xfrm flipV="1">
            <a:off x="5148064" y="2348880"/>
            <a:ext cx="432048" cy="187220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115616" y="836712"/>
            <a:ext cx="31683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 </a:t>
            </a:r>
            <a:r>
              <a:rPr lang="en-US" dirty="0" err="1" smtClean="0"/>
              <a:t>você</a:t>
            </a:r>
            <a:r>
              <a:rPr lang="en-US" dirty="0" smtClean="0"/>
              <a:t> </a:t>
            </a:r>
            <a:r>
              <a:rPr lang="en-US" dirty="0" err="1" smtClean="0"/>
              <a:t>seguiu</a:t>
            </a:r>
            <a:r>
              <a:rPr lang="en-US" dirty="0" smtClean="0"/>
              <a:t> </a:t>
            </a:r>
            <a:r>
              <a:rPr lang="en-US" dirty="0" err="1" smtClean="0"/>
              <a:t>todos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procedimentos</a:t>
            </a:r>
            <a:r>
              <a:rPr lang="en-US" dirty="0" smtClean="0"/>
              <a:t> </a:t>
            </a:r>
            <a:r>
              <a:rPr lang="en-US" dirty="0" err="1" smtClean="0"/>
              <a:t>descritos</a:t>
            </a:r>
            <a:r>
              <a:rPr lang="en-US" dirty="0" smtClean="0"/>
              <a:t> </a:t>
            </a:r>
            <a:r>
              <a:rPr lang="en-US" dirty="0" err="1" smtClean="0"/>
              <a:t>anteriormente</a:t>
            </a:r>
            <a:r>
              <a:rPr lang="en-US" dirty="0" smtClean="0"/>
              <a:t>, </a:t>
            </a:r>
            <a:r>
              <a:rPr lang="en-US" dirty="0" err="1" smtClean="0"/>
              <a:t>poderá</a:t>
            </a:r>
            <a:r>
              <a:rPr lang="en-US" dirty="0" smtClean="0"/>
              <a:t> </a:t>
            </a:r>
            <a:r>
              <a:rPr lang="en-US" dirty="0" err="1" smtClean="0"/>
              <a:t>dizer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realizou</a:t>
            </a:r>
            <a:r>
              <a:rPr lang="en-US" dirty="0" smtClean="0"/>
              <a:t> um </a:t>
            </a:r>
            <a:r>
              <a:rPr lang="en-US" b="1" dirty="0" err="1" smtClean="0"/>
              <a:t>experimento</a:t>
            </a:r>
            <a:r>
              <a:rPr lang="en-US" b="1" dirty="0" smtClean="0"/>
              <a:t> </a:t>
            </a:r>
            <a:r>
              <a:rPr lang="en-US" b="1" dirty="0" err="1" smtClean="0"/>
              <a:t>verdadeiro</a:t>
            </a:r>
            <a:endParaRPr lang="pt-BR" b="1" dirty="0"/>
          </a:p>
        </p:txBody>
      </p:sp>
      <p:sp>
        <p:nvSpPr>
          <p:cNvPr id="3" name="CaixaDeTexto 2"/>
          <p:cNvSpPr txBox="1"/>
          <p:nvPr/>
        </p:nvSpPr>
        <p:spPr>
          <a:xfrm>
            <a:off x="1115616" y="3212976"/>
            <a:ext cx="30243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Caso</a:t>
            </a:r>
            <a:r>
              <a:rPr lang="en-US" dirty="0" smtClean="0"/>
              <a:t> </a:t>
            </a:r>
            <a:r>
              <a:rPr lang="en-US" dirty="0" err="1" smtClean="0"/>
              <a:t>contrário</a:t>
            </a:r>
            <a:r>
              <a:rPr lang="en-US" dirty="0" smtClean="0"/>
              <a:t>, é </a:t>
            </a:r>
            <a:r>
              <a:rPr lang="en-US" dirty="0" err="1" smtClean="0"/>
              <a:t>possível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algo</a:t>
            </a:r>
            <a:r>
              <a:rPr lang="en-US" dirty="0" smtClean="0"/>
              <a:t> </a:t>
            </a:r>
            <a:r>
              <a:rPr lang="en-US" dirty="0" err="1" smtClean="0"/>
              <a:t>tenha</a:t>
            </a:r>
            <a:r>
              <a:rPr lang="en-US" dirty="0" smtClean="0"/>
              <a:t> </a:t>
            </a:r>
            <a:r>
              <a:rPr lang="en-US" dirty="0" err="1" smtClean="0"/>
              <a:t>lhe</a:t>
            </a:r>
            <a:r>
              <a:rPr lang="en-US" dirty="0" smtClean="0"/>
              <a:t> </a:t>
            </a:r>
            <a:r>
              <a:rPr lang="en-US" dirty="0" err="1" smtClean="0"/>
              <a:t>escapado</a:t>
            </a:r>
            <a:r>
              <a:rPr lang="en-US" dirty="0" smtClean="0"/>
              <a:t> </a:t>
            </a:r>
            <a:r>
              <a:rPr lang="en-US" dirty="0" err="1" smtClean="0"/>
              <a:t>ao</a:t>
            </a:r>
            <a:r>
              <a:rPr lang="en-US" dirty="0" smtClean="0"/>
              <a:t> </a:t>
            </a:r>
            <a:r>
              <a:rPr lang="en-US" dirty="0" err="1" smtClean="0"/>
              <a:t>controle</a:t>
            </a:r>
            <a:r>
              <a:rPr lang="en-US" dirty="0" smtClean="0"/>
              <a:t> e </a:t>
            </a:r>
            <a:r>
              <a:rPr lang="en-US" dirty="0" err="1" smtClean="0"/>
              <a:t>interferido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variável</a:t>
            </a:r>
            <a:r>
              <a:rPr lang="en-US" dirty="0" smtClean="0"/>
              <a:t> </a:t>
            </a:r>
            <a:r>
              <a:rPr lang="en-US" dirty="0" err="1" smtClean="0"/>
              <a:t>dependente</a:t>
            </a:r>
            <a:r>
              <a:rPr lang="en-US" dirty="0" smtClean="0"/>
              <a:t>. </a:t>
            </a:r>
            <a:r>
              <a:rPr lang="en-US" dirty="0" err="1" smtClean="0"/>
              <a:t>Quando</a:t>
            </a:r>
            <a:r>
              <a:rPr lang="en-US" dirty="0" smtClean="0"/>
              <a:t> a </a:t>
            </a:r>
            <a:r>
              <a:rPr lang="en-US" dirty="0" err="1" smtClean="0"/>
              <a:t>validade</a:t>
            </a:r>
            <a:r>
              <a:rPr lang="en-US" dirty="0" smtClean="0"/>
              <a:t> </a:t>
            </a:r>
            <a:r>
              <a:rPr lang="en-US" dirty="0" err="1" smtClean="0"/>
              <a:t>interna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pesquisa</a:t>
            </a:r>
            <a:r>
              <a:rPr lang="en-US" dirty="0" smtClean="0"/>
              <a:t> </a:t>
            </a:r>
            <a:r>
              <a:rPr lang="en-US" dirty="0" err="1" smtClean="0"/>
              <a:t>encontra</a:t>
            </a:r>
            <a:r>
              <a:rPr lang="en-US" dirty="0" smtClean="0"/>
              <a:t>-se </a:t>
            </a:r>
            <a:r>
              <a:rPr lang="en-US" dirty="0" err="1" smtClean="0"/>
              <a:t>enfraquecida</a:t>
            </a:r>
            <a:r>
              <a:rPr lang="en-US" dirty="0" smtClean="0"/>
              <a:t>, </a:t>
            </a:r>
            <a:r>
              <a:rPr lang="en-US" dirty="0" err="1" smtClean="0"/>
              <a:t>chamados</a:t>
            </a:r>
            <a:r>
              <a:rPr lang="en-US" dirty="0" smtClean="0"/>
              <a:t> de </a:t>
            </a:r>
            <a:r>
              <a:rPr lang="en-US" b="1" dirty="0" err="1" smtClean="0"/>
              <a:t>quase</a:t>
            </a:r>
            <a:r>
              <a:rPr lang="en-US" b="1" dirty="0" smtClean="0"/>
              <a:t> </a:t>
            </a:r>
            <a:r>
              <a:rPr lang="en-US" b="1" dirty="0" err="1" smtClean="0"/>
              <a:t>experimento</a:t>
            </a:r>
            <a:r>
              <a:rPr lang="en-US" b="1" dirty="0" smtClean="0"/>
              <a:t> </a:t>
            </a:r>
            <a:r>
              <a:rPr lang="en-US" dirty="0" err="1" smtClean="0"/>
              <a:t>ou</a:t>
            </a:r>
            <a:endParaRPr lang="en-US" dirty="0" smtClean="0"/>
          </a:p>
          <a:p>
            <a:r>
              <a:rPr lang="en-US" b="1" dirty="0" err="1" smtClean="0"/>
              <a:t>pré</a:t>
            </a:r>
            <a:r>
              <a:rPr lang="en-US" b="1" dirty="0" err="1"/>
              <a:t>-</a:t>
            </a:r>
            <a:r>
              <a:rPr lang="en-US" b="1" dirty="0" err="1" smtClean="0"/>
              <a:t>experimento</a:t>
            </a:r>
            <a:endParaRPr lang="pt-BR" b="1" dirty="0"/>
          </a:p>
        </p:txBody>
      </p:sp>
      <p:pic>
        <p:nvPicPr>
          <p:cNvPr id="6" name="Imagem 5" descr="errad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3789040"/>
            <a:ext cx="1872207" cy="1872207"/>
          </a:xfrm>
          <a:prstGeom prst="rect">
            <a:avLst/>
          </a:prstGeom>
        </p:spPr>
      </p:pic>
      <p:pic>
        <p:nvPicPr>
          <p:cNvPr id="9" name="Imagem 8" descr="check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620688"/>
            <a:ext cx="1895872" cy="18958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83568" y="1052736"/>
            <a:ext cx="734481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A título de exemplo, vamos supor que você conseguiu selecionar 60 alunos do ensino médio para a sua pesquisa, divididos em grupo controle e grupo experimental, submetendo-os a um pré-teste que mostrou que ambos os grupos encontram-se no mesmo nível de </a:t>
            </a:r>
            <a:r>
              <a:rPr lang="pt-BR" dirty="0" smtClean="0"/>
              <a:t>conhecimento. </a:t>
            </a:r>
            <a:r>
              <a:rPr lang="pt-BR" dirty="0"/>
              <a:t>Então, você ensina ambas as turmas durante o semestre, usando o material inovador para o grupo experimental e o material tradicional para o grupo controle. No final da pesquisa, você aplica um novo teste, avaliando cada estudante individualmente, e o resultado médio de cada grupo é o seguinte:</a:t>
            </a:r>
          </a:p>
          <a:p>
            <a:endParaRPr lang="pt-BR" dirty="0" smtClean="0"/>
          </a:p>
          <a:p>
            <a:r>
              <a:rPr lang="pt-BR" b="1" dirty="0" smtClean="0"/>
              <a:t>Grupo </a:t>
            </a:r>
            <a:r>
              <a:rPr lang="pt-BR" b="1" dirty="0"/>
              <a:t>controle: 58</a:t>
            </a:r>
          </a:p>
          <a:p>
            <a:r>
              <a:rPr lang="pt-BR" b="1" dirty="0"/>
              <a:t>Grupo experimental: 62</a:t>
            </a:r>
          </a:p>
          <a:p>
            <a:r>
              <a:rPr lang="pt-BR" dirty="0"/>
              <a:t> </a:t>
            </a:r>
          </a:p>
          <a:p>
            <a:r>
              <a:rPr lang="pt-BR" dirty="0"/>
              <a:t>Você se encontra, portanto, em posição de alegar que </a:t>
            </a:r>
            <a:r>
              <a:rPr lang="pt-BR" dirty="0" smtClean="0"/>
              <a:t>o material inovador é superior ao material antigo?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83568" y="1052736"/>
            <a:ext cx="734481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Ainda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não</a:t>
            </a:r>
            <a:r>
              <a:rPr lang="en-US" b="1" dirty="0" smtClean="0">
                <a:solidFill>
                  <a:srgbClr val="FF0000"/>
                </a:solidFill>
              </a:rPr>
              <a:t>!</a:t>
            </a:r>
          </a:p>
          <a:p>
            <a:endParaRPr lang="en-US" b="1" dirty="0">
              <a:solidFill>
                <a:srgbClr val="FF0000"/>
              </a:solidFill>
            </a:endParaRPr>
          </a:p>
          <a:p>
            <a:r>
              <a:rPr lang="en-US" dirty="0" err="1" smtClean="0"/>
              <a:t>Você</a:t>
            </a:r>
            <a:r>
              <a:rPr lang="en-US" dirty="0" smtClean="0"/>
              <a:t> </a:t>
            </a:r>
            <a:r>
              <a:rPr lang="en-US" dirty="0" err="1" smtClean="0"/>
              <a:t>selecionou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b="1" dirty="0" smtClean="0"/>
              <a:t>AMOSTRA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meio</a:t>
            </a:r>
            <a:r>
              <a:rPr lang="en-US" dirty="0" smtClean="0"/>
              <a:t> a um </a:t>
            </a:r>
            <a:r>
              <a:rPr lang="en-US" dirty="0" err="1" smtClean="0"/>
              <a:t>universo</a:t>
            </a:r>
            <a:r>
              <a:rPr lang="en-US" dirty="0" smtClean="0"/>
              <a:t> de </a:t>
            </a:r>
            <a:r>
              <a:rPr lang="en-US" dirty="0" err="1" smtClean="0"/>
              <a:t>possíveis</a:t>
            </a:r>
            <a:r>
              <a:rPr lang="en-US" dirty="0" smtClean="0"/>
              <a:t> </a:t>
            </a:r>
            <a:r>
              <a:rPr lang="en-US" dirty="0" err="1" smtClean="0"/>
              <a:t>estudantes</a:t>
            </a:r>
            <a:r>
              <a:rPr lang="en-US" dirty="0" smtClean="0"/>
              <a:t> do </a:t>
            </a:r>
            <a:r>
              <a:rPr lang="en-US" dirty="0" err="1" smtClean="0"/>
              <a:t>ensino</a:t>
            </a:r>
            <a:r>
              <a:rPr lang="en-US" dirty="0" smtClean="0"/>
              <a:t> </a:t>
            </a:r>
            <a:r>
              <a:rPr lang="en-US" dirty="0" err="1" smtClean="0"/>
              <a:t>médio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estudam</a:t>
            </a:r>
            <a:r>
              <a:rPr lang="en-US" dirty="0" smtClean="0"/>
              <a:t> a </a:t>
            </a:r>
            <a:r>
              <a:rPr lang="en-US" dirty="0" err="1" smtClean="0"/>
              <a:t>sua</a:t>
            </a:r>
            <a:r>
              <a:rPr lang="en-US" dirty="0" smtClean="0"/>
              <a:t> </a:t>
            </a:r>
            <a:r>
              <a:rPr lang="en-US" dirty="0" err="1" smtClean="0"/>
              <a:t>matéria</a:t>
            </a:r>
            <a:r>
              <a:rPr lang="en-US" dirty="0" smtClean="0"/>
              <a:t>. Se </a:t>
            </a:r>
            <a:r>
              <a:rPr lang="en-US" dirty="0" err="1" smtClean="0"/>
              <a:t>você</a:t>
            </a:r>
            <a:r>
              <a:rPr lang="en-US" dirty="0" smtClean="0"/>
              <a:t> </a:t>
            </a:r>
            <a:r>
              <a:rPr lang="en-US" dirty="0" err="1" smtClean="0"/>
              <a:t>refizer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testes com um </a:t>
            </a:r>
            <a:r>
              <a:rPr lang="en-US" dirty="0" err="1" smtClean="0"/>
              <a:t>segundo</a:t>
            </a:r>
            <a:r>
              <a:rPr lang="en-US" dirty="0" smtClean="0"/>
              <a:t> </a:t>
            </a:r>
            <a:r>
              <a:rPr lang="en-US" dirty="0" err="1" smtClean="0"/>
              <a:t>grupo</a:t>
            </a:r>
            <a:r>
              <a:rPr lang="en-US" dirty="0" smtClean="0"/>
              <a:t>, </a:t>
            </a:r>
            <a:r>
              <a:rPr lang="en-US" dirty="0" err="1" smtClean="0"/>
              <a:t>terá</a:t>
            </a:r>
            <a:r>
              <a:rPr lang="en-US" dirty="0" smtClean="0"/>
              <a:t> novas </a:t>
            </a:r>
            <a:r>
              <a:rPr lang="en-US" dirty="0" err="1" smtClean="0"/>
              <a:t>pontuações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Você</a:t>
            </a:r>
            <a:r>
              <a:rPr lang="en-US" dirty="0" smtClean="0"/>
              <a:t> </a:t>
            </a:r>
            <a:r>
              <a:rPr lang="en-US" dirty="0" err="1" smtClean="0"/>
              <a:t>precisa</a:t>
            </a:r>
            <a:r>
              <a:rPr lang="en-US" dirty="0" smtClean="0"/>
              <a:t> </a:t>
            </a:r>
            <a:r>
              <a:rPr lang="en-US" dirty="0" err="1" smtClean="0"/>
              <a:t>usar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b="1" dirty="0" smtClean="0"/>
              <a:t>ESTATÍSTICA DE INFERÊNCIA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b="1" dirty="0" smtClean="0"/>
              <a:t>POPULAÇÃO</a:t>
            </a:r>
            <a:r>
              <a:rPr lang="en-US" dirty="0" smtClean="0"/>
              <a:t>: </a:t>
            </a:r>
            <a:r>
              <a:rPr lang="en-US" dirty="0" err="1" smtClean="0"/>
              <a:t>quando</a:t>
            </a:r>
            <a:r>
              <a:rPr lang="en-US" dirty="0" smtClean="0"/>
              <a:t> </a:t>
            </a:r>
            <a:r>
              <a:rPr lang="en-US" dirty="0" err="1" smtClean="0"/>
              <a:t>todos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indivíduos</a:t>
            </a:r>
            <a:r>
              <a:rPr lang="en-US" dirty="0" smtClean="0"/>
              <a:t> </a:t>
            </a:r>
            <a:r>
              <a:rPr lang="en-US" dirty="0" err="1" smtClean="0"/>
              <a:t>partilham</a:t>
            </a:r>
            <a:r>
              <a:rPr lang="en-US" dirty="0" smtClean="0"/>
              <a:t> de </a:t>
            </a:r>
            <a:r>
              <a:rPr lang="en-US" dirty="0" err="1" smtClean="0"/>
              <a:t>características</a:t>
            </a:r>
            <a:r>
              <a:rPr lang="en-US" dirty="0" smtClean="0"/>
              <a:t> </a:t>
            </a:r>
            <a:r>
              <a:rPr lang="en-US" dirty="0" err="1" smtClean="0"/>
              <a:t>comuns</a:t>
            </a:r>
            <a:r>
              <a:rPr lang="en-US" dirty="0" smtClean="0"/>
              <a:t> </a:t>
            </a:r>
            <a:r>
              <a:rPr lang="en-US" dirty="0" err="1" smtClean="0"/>
              <a:t>observáveis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diferenciam</a:t>
            </a:r>
            <a:r>
              <a:rPr lang="en-US" dirty="0" smtClean="0"/>
              <a:t> de </a:t>
            </a:r>
            <a:r>
              <a:rPr lang="en-US" dirty="0" err="1" smtClean="0"/>
              <a:t>outros</a:t>
            </a:r>
            <a:r>
              <a:rPr lang="en-US" dirty="0" smtClean="0"/>
              <a:t> </a:t>
            </a:r>
            <a:r>
              <a:rPr lang="en-US" dirty="0" err="1" smtClean="0"/>
              <a:t>indivíduos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b="1" dirty="0" smtClean="0"/>
              <a:t>AMOSTRA: </a:t>
            </a:r>
            <a:r>
              <a:rPr lang="en-US" dirty="0" smtClean="0"/>
              <a:t>um </a:t>
            </a:r>
            <a:r>
              <a:rPr lang="en-US" dirty="0" err="1" smtClean="0"/>
              <a:t>subconjunto</a:t>
            </a:r>
            <a:r>
              <a:rPr lang="en-US" dirty="0" smtClean="0"/>
              <a:t> de </a:t>
            </a:r>
            <a:r>
              <a:rPr lang="en-US" dirty="0" err="1" smtClean="0"/>
              <a:t>indivíduos</a:t>
            </a:r>
            <a:r>
              <a:rPr lang="en-US" dirty="0" smtClean="0"/>
              <a:t> </a:t>
            </a:r>
            <a:r>
              <a:rPr lang="en-US" dirty="0" err="1" smtClean="0"/>
              <a:t>pertencentes</a:t>
            </a:r>
            <a:r>
              <a:rPr lang="en-US" dirty="0" smtClean="0"/>
              <a:t> a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determinada</a:t>
            </a:r>
            <a:r>
              <a:rPr lang="en-US" dirty="0" smtClean="0"/>
              <a:t> </a:t>
            </a:r>
            <a:r>
              <a:rPr lang="en-US" dirty="0" err="1" smtClean="0"/>
              <a:t>população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pt-BR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366868" y="764704"/>
            <a:ext cx="5105400" cy="2736304"/>
          </a:xfrm>
        </p:spPr>
        <p:txBody>
          <a:bodyPr/>
          <a:lstStyle/>
          <a:p>
            <a:r>
              <a:rPr lang="en-US" dirty="0" err="1" smtClean="0"/>
              <a:t>Tipos</a:t>
            </a:r>
            <a:r>
              <a:rPr lang="en-US" dirty="0" smtClean="0"/>
              <a:t> de DESIGN de </a:t>
            </a:r>
            <a:r>
              <a:rPr lang="en-US" dirty="0" err="1" smtClean="0"/>
              <a:t>pesquisa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sz="2800" i="1" dirty="0" smtClean="0"/>
              <a:t>RESEARCH DESIGN TYPES</a:t>
            </a:r>
            <a:br>
              <a:rPr lang="en-US" sz="2800" i="1" dirty="0" smtClean="0"/>
            </a:br>
            <a:r>
              <a:rPr lang="pt-BR" sz="2400" dirty="0" err="1" smtClean="0"/>
              <a:t>Mackey</a:t>
            </a:r>
            <a:r>
              <a:rPr lang="pt-BR" sz="2400" dirty="0" smtClean="0"/>
              <a:t> &amp; </a:t>
            </a:r>
            <a:r>
              <a:rPr lang="pt-BR" sz="2400" dirty="0" err="1" smtClean="0"/>
              <a:t>Gass</a:t>
            </a:r>
            <a:r>
              <a:rPr lang="pt-BR" sz="2400" dirty="0" smtClean="0"/>
              <a:t>, 2005, p.145-148</a:t>
            </a:r>
            <a:br>
              <a:rPr lang="pt-BR" sz="2400" dirty="0" smtClean="0"/>
            </a:br>
            <a:endParaRPr lang="pt-BR" sz="2400" i="1" dirty="0" smtClean="0"/>
          </a:p>
        </p:txBody>
      </p:sp>
      <p:sp>
        <p:nvSpPr>
          <p:cNvPr id="4" name="Subtítulo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683568" y="764704"/>
            <a:ext cx="691276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Pesquisa </a:t>
            </a:r>
            <a:r>
              <a:rPr lang="pt-BR" b="1" dirty="0" err="1"/>
              <a:t>correlacional</a:t>
            </a:r>
            <a:r>
              <a:rPr lang="pt-BR" b="1" dirty="0"/>
              <a:t> (associativa) </a:t>
            </a:r>
            <a:endParaRPr lang="pt-BR" dirty="0"/>
          </a:p>
          <a:p>
            <a:endParaRPr lang="en-US" dirty="0" smtClean="0"/>
          </a:p>
          <a:p>
            <a:r>
              <a:rPr lang="pt-BR" dirty="0"/>
              <a:t>Correlação pode ser usada de várias maneiras, por exemplo, para relacionar variáveis e fazer predições. </a:t>
            </a:r>
            <a:endParaRPr lang="pt-BR" dirty="0" smtClean="0"/>
          </a:p>
          <a:p>
            <a:endParaRPr lang="pt-BR" dirty="0" smtClean="0"/>
          </a:p>
          <a:p>
            <a:r>
              <a:rPr lang="pt-BR" dirty="0" smtClean="0"/>
              <a:t>Se </a:t>
            </a:r>
            <a:r>
              <a:rPr lang="pt-BR" dirty="0"/>
              <a:t>as variáveis estão fortemente relacionadas, podemos, geralmente, prever a probabilidade da presença de uma diante da presença da outra. </a:t>
            </a:r>
            <a:endParaRPr lang="pt-BR" dirty="0" smtClean="0"/>
          </a:p>
          <a:p>
            <a:endParaRPr lang="pt-BR" dirty="0"/>
          </a:p>
          <a:p>
            <a:r>
              <a:rPr lang="pt-BR" dirty="0" smtClean="0"/>
              <a:t>Correlação </a:t>
            </a:r>
            <a:r>
              <a:rPr lang="pt-BR" dirty="0"/>
              <a:t>é muito usual em pesquisas baseadas em </a:t>
            </a:r>
            <a:r>
              <a:rPr lang="pt-BR" dirty="0" smtClean="0"/>
              <a:t>levantamento de dados, embora </a:t>
            </a:r>
            <a:r>
              <a:rPr lang="pt-BR" dirty="0"/>
              <a:t>não se limite apenas a pesquisas </a:t>
            </a:r>
            <a:r>
              <a:rPr lang="pt-BR" dirty="0" smtClean="0"/>
              <a:t>desse tipo. </a:t>
            </a:r>
            <a:endParaRPr lang="pt-BR" dirty="0"/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755576" y="764704"/>
            <a:ext cx="6840760" cy="4968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Exemplo </a:t>
            </a:r>
            <a:r>
              <a:rPr lang="pt-BR" b="1" dirty="0" smtClean="0"/>
              <a:t>1: </a:t>
            </a:r>
            <a:r>
              <a:rPr lang="pt-BR" dirty="0" smtClean="0"/>
              <a:t>Pesquisa </a:t>
            </a:r>
            <a:r>
              <a:rPr lang="pt-BR" dirty="0" err="1"/>
              <a:t>correlacional</a:t>
            </a:r>
            <a:r>
              <a:rPr lang="pt-BR" dirty="0"/>
              <a:t> – </a:t>
            </a:r>
            <a:r>
              <a:rPr lang="pt-BR" dirty="0" smtClean="0"/>
              <a:t>relacional</a:t>
            </a:r>
            <a:endParaRPr lang="pt-BR" dirty="0"/>
          </a:p>
          <a:p>
            <a:endParaRPr lang="pt-BR" dirty="0" smtClean="0"/>
          </a:p>
          <a:p>
            <a:r>
              <a:rPr lang="pt-BR" b="1" dirty="0" smtClean="0"/>
              <a:t>Pergunta-problema</a:t>
            </a:r>
            <a:r>
              <a:rPr lang="pt-BR" b="1" dirty="0"/>
              <a:t>: </a:t>
            </a:r>
            <a:r>
              <a:rPr lang="pt-BR" dirty="0"/>
              <a:t>Características motivacionais estão relacionadas à escolha da língua </a:t>
            </a:r>
            <a:r>
              <a:rPr lang="pt-BR" dirty="0" smtClean="0"/>
              <a:t>estrangeira pelo </a:t>
            </a:r>
            <a:r>
              <a:rPr lang="pt-BR" dirty="0"/>
              <a:t>estudante?</a:t>
            </a:r>
          </a:p>
          <a:p>
            <a:endParaRPr lang="pt-BR" dirty="0" smtClean="0"/>
          </a:p>
          <a:p>
            <a:r>
              <a:rPr lang="pt-BR" b="1" dirty="0" smtClean="0"/>
              <a:t>Contexto</a:t>
            </a:r>
            <a:r>
              <a:rPr lang="pt-BR" b="1" dirty="0"/>
              <a:t>: </a:t>
            </a:r>
            <a:r>
              <a:rPr lang="pt-BR" dirty="0"/>
              <a:t>	</a:t>
            </a:r>
          </a:p>
          <a:p>
            <a:pPr marL="342900" lvl="0" indent="-342900">
              <a:buFont typeface="+mj-lt"/>
              <a:buAutoNum type="arabicPeriod"/>
            </a:pPr>
            <a:r>
              <a:rPr lang="pt-BR" dirty="0"/>
              <a:t>Características motivacionais, como contato direto com falantes da língua, interesse cultural, integração, autoconfiança com a </a:t>
            </a:r>
            <a:r>
              <a:rPr lang="pt-BR" dirty="0" smtClean="0"/>
              <a:t>língua, foram coletadas </a:t>
            </a:r>
            <a:r>
              <a:rPr lang="pt-BR" dirty="0"/>
              <a:t>por meio de questionários respondidos por mais de 4.700 estudantes húngaros</a:t>
            </a:r>
          </a:p>
          <a:p>
            <a:pPr marL="342900" lvl="0" indent="-342900">
              <a:buFont typeface="+mj-lt"/>
              <a:buAutoNum type="arabicPeriod"/>
            </a:pPr>
            <a:r>
              <a:rPr lang="pt-BR" dirty="0"/>
              <a:t>A informação foi reunida sobre a </a:t>
            </a:r>
            <a:r>
              <a:rPr lang="pt-BR" dirty="0" smtClean="0"/>
              <a:t>língua </a:t>
            </a:r>
            <a:r>
              <a:rPr lang="pt-BR" dirty="0"/>
              <a:t>estrangeira escolhida </a:t>
            </a:r>
            <a:r>
              <a:rPr lang="pt-BR" dirty="0" smtClean="0"/>
              <a:t>pelos estudantes na </a:t>
            </a:r>
            <a:r>
              <a:rPr lang="pt-BR" dirty="0"/>
              <a:t>escola</a:t>
            </a:r>
          </a:p>
          <a:p>
            <a:endParaRPr lang="pt-BR" dirty="0" smtClean="0"/>
          </a:p>
          <a:p>
            <a:r>
              <a:rPr lang="pt-BR" b="1" dirty="0" smtClean="0"/>
              <a:t>Análise</a:t>
            </a:r>
            <a:r>
              <a:rPr lang="pt-BR" b="1" dirty="0"/>
              <a:t>: </a:t>
            </a:r>
            <a:r>
              <a:rPr lang="pt-BR" dirty="0"/>
              <a:t>O estudo foi </a:t>
            </a:r>
            <a:r>
              <a:rPr lang="pt-BR" dirty="0" smtClean="0"/>
              <a:t>elaborado de </a:t>
            </a:r>
            <a:r>
              <a:rPr lang="pt-BR" dirty="0"/>
              <a:t>modo a permitir examinar a relação entre essas variáveis.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Language-dictionari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2709552"/>
            <a:ext cx="4824536" cy="4148447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755576" y="764704"/>
            <a:ext cx="68407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Exemplo </a:t>
            </a:r>
            <a:r>
              <a:rPr lang="pt-BR" b="1" dirty="0" smtClean="0"/>
              <a:t>2: </a:t>
            </a:r>
            <a:r>
              <a:rPr lang="pt-BR" dirty="0" smtClean="0"/>
              <a:t>Pesquisa </a:t>
            </a:r>
            <a:r>
              <a:rPr lang="pt-BR" dirty="0" err="1"/>
              <a:t>correlacional</a:t>
            </a:r>
            <a:r>
              <a:rPr lang="pt-BR" dirty="0"/>
              <a:t> – </a:t>
            </a:r>
            <a:r>
              <a:rPr lang="pt-BR" dirty="0" smtClean="0"/>
              <a:t>predição</a:t>
            </a:r>
          </a:p>
          <a:p>
            <a:endParaRPr lang="pt-BR" dirty="0"/>
          </a:p>
          <a:p>
            <a:r>
              <a:rPr lang="pt-BR" b="1" dirty="0"/>
              <a:t>Pergunta-problema: </a:t>
            </a:r>
            <a:r>
              <a:rPr lang="pt-BR" dirty="0"/>
              <a:t>Integração (representada por perguntas como “O quão importante você acredita ser aprender essa língua para aprender mais sobre a cultura ou arte de seus falantes?”, “Quanto você gosta </a:t>
            </a:r>
            <a:r>
              <a:rPr lang="pt-BR" dirty="0" smtClean="0"/>
              <a:t>dessa língua?” </a:t>
            </a:r>
            <a:r>
              <a:rPr lang="pt-BR" dirty="0"/>
              <a:t>e “Quanto você deseja se tornar parecido com as pessoas que falam essa língua?”) prediz a escolha da </a:t>
            </a:r>
            <a:r>
              <a:rPr lang="pt-BR" dirty="0" smtClean="0"/>
              <a:t>segunda língua?</a:t>
            </a:r>
            <a:endParaRPr lang="pt-BR" dirty="0"/>
          </a:p>
          <a:p>
            <a:endParaRPr lang="pt-BR" dirty="0" smtClean="0"/>
          </a:p>
          <a:p>
            <a:r>
              <a:rPr lang="pt-BR" b="1" dirty="0" smtClean="0"/>
              <a:t>Análise</a:t>
            </a:r>
            <a:r>
              <a:rPr lang="pt-BR" b="1" dirty="0"/>
              <a:t>: </a:t>
            </a:r>
            <a:r>
              <a:rPr lang="pt-BR" dirty="0"/>
              <a:t>O estudo que se </a:t>
            </a:r>
            <a:r>
              <a:rPr lang="pt-BR" dirty="0" smtClean="0"/>
              <a:t>seguiu</a:t>
            </a:r>
          </a:p>
          <a:p>
            <a:r>
              <a:rPr lang="pt-BR" dirty="0" smtClean="0"/>
              <a:t>mostrou </a:t>
            </a:r>
            <a:r>
              <a:rPr lang="pt-BR" dirty="0"/>
              <a:t>que a integração é </a:t>
            </a:r>
            <a:endParaRPr lang="pt-BR" dirty="0" smtClean="0"/>
          </a:p>
          <a:p>
            <a:r>
              <a:rPr lang="pt-BR" dirty="0" smtClean="0"/>
              <a:t>o </a:t>
            </a:r>
            <a:r>
              <a:rPr lang="pt-BR" dirty="0"/>
              <a:t>principal antecedente que </a:t>
            </a:r>
            <a:endParaRPr lang="pt-BR" dirty="0" smtClean="0"/>
          </a:p>
          <a:p>
            <a:r>
              <a:rPr lang="pt-BR" dirty="0" smtClean="0"/>
              <a:t>orienta </a:t>
            </a:r>
            <a:r>
              <a:rPr lang="pt-BR" dirty="0"/>
              <a:t>a escolha da língua.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755576" y="836712"/>
            <a:ext cx="712879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RANDOMIZAÇÃO: </a:t>
            </a:r>
            <a:r>
              <a:rPr lang="pt-BR" dirty="0" smtClean="0"/>
              <a:t>Seleção </a:t>
            </a:r>
            <a:r>
              <a:rPr lang="pt-BR" dirty="0"/>
              <a:t>aleatória ou ao acaso de </a:t>
            </a:r>
            <a:r>
              <a:rPr lang="pt-BR" dirty="0" smtClean="0"/>
              <a:t>participantes, a fim de </a:t>
            </a:r>
            <a:r>
              <a:rPr lang="pt-BR" dirty="0"/>
              <a:t>garantir que cada participante em uma população particular tenha oportunidades iguais e independentes de seleção. </a:t>
            </a:r>
            <a:r>
              <a:rPr lang="pt-BR" dirty="0" smtClean="0"/>
              <a:t>É </a:t>
            </a:r>
            <a:r>
              <a:rPr lang="pt-BR" dirty="0"/>
              <a:t>vista normalmente como uma das marcas da pesquisa experimental. </a:t>
            </a:r>
            <a:endParaRPr lang="pt-BR" dirty="0" smtClean="0"/>
          </a:p>
          <a:p>
            <a:endParaRPr lang="pt-BR" dirty="0" smtClean="0"/>
          </a:p>
          <a:p>
            <a:r>
              <a:rPr lang="pt-BR" dirty="0" smtClean="0"/>
              <a:t>Os </a:t>
            </a:r>
            <a:r>
              <a:rPr lang="pt-BR" dirty="0"/>
              <a:t>projetos de pesquisa variam entre o </a:t>
            </a:r>
            <a:r>
              <a:rPr lang="pt-BR" dirty="0" smtClean="0"/>
              <a:t>“</a:t>
            </a:r>
            <a:r>
              <a:rPr lang="pt-BR" b="1" smtClean="0"/>
              <a:t>verdadeiramente experimental</a:t>
            </a:r>
            <a:r>
              <a:rPr lang="pt-BR" dirty="0"/>
              <a:t>” (que faz uso da randomização) e o que ficou conhecido como o “</a:t>
            </a:r>
            <a:r>
              <a:rPr lang="pt-BR" b="1" dirty="0"/>
              <a:t>quase experimental</a:t>
            </a:r>
            <a:r>
              <a:rPr lang="pt-BR" dirty="0"/>
              <a:t>” (sem randomização). </a:t>
            </a:r>
          </a:p>
          <a:p>
            <a:endParaRPr lang="pt-BR" dirty="0"/>
          </a:p>
        </p:txBody>
      </p:sp>
      <p:pic>
        <p:nvPicPr>
          <p:cNvPr id="4" name="Imagem 3" descr="olhos vedado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4005064"/>
            <a:ext cx="1168400" cy="2133600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 rot="642994">
            <a:off x="2952532" y="4199713"/>
            <a:ext cx="1368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002060"/>
                </a:solidFill>
                <a:latin typeface="Comic Sans MS" pitchFamily="66" charset="0"/>
              </a:rPr>
              <a:t>uni</a:t>
            </a:r>
            <a:endParaRPr lang="pt-BR" sz="28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 rot="20819027">
            <a:off x="3685098" y="4719579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009900"/>
                </a:solidFill>
                <a:latin typeface="Comic Sans MS" pitchFamily="66" charset="0"/>
              </a:rPr>
              <a:t>duni</a:t>
            </a:r>
            <a:endParaRPr lang="pt-BR" sz="3200" dirty="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 rot="21185862">
            <a:off x="2955526" y="5273510"/>
            <a:ext cx="7800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 smtClean="0">
                <a:solidFill>
                  <a:srgbClr val="FF0000"/>
                </a:solidFill>
                <a:latin typeface="Comic Sans MS" pitchFamily="66" charset="0"/>
              </a:rPr>
              <a:t>tê</a:t>
            </a:r>
            <a:endParaRPr lang="pt-BR" sz="40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11560" y="548681"/>
            <a:ext cx="712879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Comparação</a:t>
            </a:r>
            <a:r>
              <a:rPr lang="en-US" b="1" dirty="0" smtClean="0"/>
              <a:t> entre </a:t>
            </a:r>
            <a:r>
              <a:rPr lang="en-US" b="1" dirty="0" err="1" smtClean="0"/>
              <a:t>grupos</a:t>
            </a:r>
            <a:r>
              <a:rPr lang="en-US" b="1" dirty="0" smtClean="0"/>
              <a:t>: </a:t>
            </a:r>
            <a:r>
              <a:rPr lang="en-US" dirty="0" err="1" smtClean="0"/>
              <a:t>dois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mais</a:t>
            </a:r>
            <a:r>
              <a:rPr lang="en-US" dirty="0" smtClean="0"/>
              <a:t> </a:t>
            </a:r>
            <a:r>
              <a:rPr lang="en-US" dirty="0" err="1" smtClean="0"/>
              <a:t>grupos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recebem</a:t>
            </a:r>
            <a:r>
              <a:rPr lang="en-US" dirty="0" smtClean="0"/>
              <a:t> </a:t>
            </a:r>
            <a:r>
              <a:rPr lang="en-US" dirty="0" err="1" smtClean="0"/>
              <a:t>tratamentos</a:t>
            </a:r>
            <a:r>
              <a:rPr lang="en-US" dirty="0" smtClean="0"/>
              <a:t> </a:t>
            </a:r>
            <a:r>
              <a:rPr lang="en-US" dirty="0" err="1" smtClean="0"/>
              <a:t>diferentes</a:t>
            </a:r>
            <a:endParaRPr lang="en-US" dirty="0" smtClean="0"/>
          </a:p>
          <a:p>
            <a:endParaRPr lang="en-US" dirty="0"/>
          </a:p>
          <a:p>
            <a:endParaRPr lang="pt-BR" dirty="0" smtClean="0"/>
          </a:p>
          <a:p>
            <a:r>
              <a:rPr lang="pt-BR" b="1" dirty="0" smtClean="0"/>
              <a:t>Exemplo </a:t>
            </a:r>
            <a:r>
              <a:rPr lang="pt-BR" b="1" dirty="0"/>
              <a:t>1</a:t>
            </a:r>
            <a:r>
              <a:rPr lang="pt-BR" dirty="0"/>
              <a:t>: Um pesquisador quer investigar se “</a:t>
            </a:r>
            <a:r>
              <a:rPr lang="pt-BR" dirty="0" err="1"/>
              <a:t>listening</a:t>
            </a:r>
            <a:r>
              <a:rPr lang="pt-BR" dirty="0"/>
              <a:t>” </a:t>
            </a:r>
            <a:r>
              <a:rPr lang="pt-BR" dirty="0" smtClean="0"/>
              <a:t>é melhor para o rendimento do estudante do que </a:t>
            </a:r>
            <a:r>
              <a:rPr lang="pt-BR" dirty="0"/>
              <a:t>uma conversa </a:t>
            </a:r>
            <a:r>
              <a:rPr lang="pt-BR" dirty="0" smtClean="0"/>
              <a:t>interativa</a:t>
            </a:r>
          </a:p>
          <a:p>
            <a:endParaRPr lang="pt-BR" dirty="0"/>
          </a:p>
          <a:p>
            <a:r>
              <a:rPr lang="pt-BR" b="1" dirty="0">
                <a:solidFill>
                  <a:srgbClr val="0000FF"/>
                </a:solidFill>
              </a:rPr>
              <a:t>Grupo 1</a:t>
            </a:r>
            <a:r>
              <a:rPr lang="pt-BR" b="1" dirty="0"/>
              <a:t>: </a:t>
            </a:r>
            <a:r>
              <a:rPr lang="pt-BR" dirty="0" smtClean="0"/>
              <a:t>Escuta um </a:t>
            </a:r>
            <a:r>
              <a:rPr lang="pt-BR" dirty="0"/>
              <a:t>texto </a:t>
            </a:r>
            <a:r>
              <a:rPr lang="pt-BR" dirty="0" smtClean="0"/>
              <a:t>sobre o assunto (“</a:t>
            </a:r>
            <a:r>
              <a:rPr lang="pt-BR" dirty="0" err="1" smtClean="0"/>
              <a:t>listening</a:t>
            </a:r>
            <a:r>
              <a:rPr lang="pt-BR" dirty="0" smtClean="0"/>
              <a:t>”)</a:t>
            </a:r>
          </a:p>
          <a:p>
            <a:r>
              <a:rPr lang="pt-BR" b="1" dirty="0" smtClean="0">
                <a:solidFill>
                  <a:srgbClr val="009900"/>
                </a:solidFill>
              </a:rPr>
              <a:t>Grupo 2</a:t>
            </a:r>
            <a:r>
              <a:rPr lang="pt-BR" b="1" dirty="0" smtClean="0"/>
              <a:t>: </a:t>
            </a:r>
            <a:r>
              <a:rPr lang="pt-BR" dirty="0" smtClean="0"/>
              <a:t>Interage com alguém que converse sobre o tema (conversação)</a:t>
            </a:r>
          </a:p>
          <a:p>
            <a:endParaRPr lang="pt-BR" dirty="0" smtClean="0"/>
          </a:p>
          <a:p>
            <a:r>
              <a:rPr lang="pt-BR" dirty="0" smtClean="0"/>
              <a:t>Assumindo </a:t>
            </a:r>
            <a:r>
              <a:rPr lang="pt-BR" dirty="0"/>
              <a:t>que foram feitos testes antes e depois do experimento, os resultados dos dois grupos serão comparados, sendo feitas inferências de qual método é mais apropriado para promover informação aos estudantes. </a:t>
            </a:r>
          </a:p>
          <a:p>
            <a:endParaRPr lang="pt-BR" dirty="0"/>
          </a:p>
        </p:txBody>
      </p:sp>
      <p:sp>
        <p:nvSpPr>
          <p:cNvPr id="3" name="Texto explicativo retangular com cantos arredondados 2"/>
          <p:cNvSpPr/>
          <p:nvPr/>
        </p:nvSpPr>
        <p:spPr>
          <a:xfrm>
            <a:off x="971600" y="5373216"/>
            <a:ext cx="1080120" cy="792088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Texto explicativo em elipse 3"/>
          <p:cNvSpPr/>
          <p:nvPr/>
        </p:nvSpPr>
        <p:spPr>
          <a:xfrm flipH="1">
            <a:off x="2267744" y="5373216"/>
            <a:ext cx="1224136" cy="864096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" name="Imagem 4" descr="radi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4" y="4869160"/>
            <a:ext cx="1734479" cy="16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+mn-lt"/>
              </a:rPr>
              <a:t>“THOMAS </a:t>
            </a:r>
            <a:r>
              <a:rPr lang="en-US" sz="2000" dirty="0" err="1" smtClean="0">
                <a:solidFill>
                  <a:schemeClr val="tx1"/>
                </a:solidFill>
                <a:latin typeface="+mn-lt"/>
              </a:rPr>
              <a:t>Grandgrid</a:t>
            </a:r>
            <a:r>
              <a:rPr lang="en-US" sz="2000" dirty="0" smtClean="0">
                <a:solidFill>
                  <a:schemeClr val="tx1"/>
                </a:solidFill>
                <a:latin typeface="+mn-lt"/>
              </a:rPr>
              <a:t>, sir… a man of facts and calculations. A man who proceeds upon the principle that two and two are four, and nothing over (…)”</a:t>
            </a:r>
            <a:endParaRPr lang="pt-BR" sz="200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(Charlie Dickens, </a:t>
            </a:r>
            <a:r>
              <a:rPr lang="en-US" sz="1800" i="1" dirty="0" smtClean="0"/>
              <a:t>Hard Times</a:t>
            </a:r>
            <a:r>
              <a:rPr lang="en-US" sz="1800" dirty="0" smtClean="0"/>
              <a:t>)</a:t>
            </a:r>
            <a:endParaRPr lang="pt-BR" sz="1800" dirty="0"/>
          </a:p>
        </p:txBody>
      </p:sp>
      <p:pic>
        <p:nvPicPr>
          <p:cNvPr id="5" name="Espaço Reservado para Imagem 4" descr="Sherlock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4600" b="14600"/>
          <a:stretch>
            <a:fillRect/>
          </a:stretch>
        </p:blipFill>
        <p:spPr>
          <a:xfrm>
            <a:off x="684213" y="1125538"/>
            <a:ext cx="4205287" cy="42052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11560" y="620688"/>
            <a:ext cx="7128792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Exemplo 2: </a:t>
            </a:r>
            <a:r>
              <a:rPr lang="pt-BR" dirty="0"/>
              <a:t>Um pesquisador quer investigar qual a extensão do método “</a:t>
            </a:r>
            <a:r>
              <a:rPr lang="pt-BR" dirty="0" err="1"/>
              <a:t>listening</a:t>
            </a:r>
            <a:r>
              <a:rPr lang="pt-BR" dirty="0"/>
              <a:t>”, da conversação e de uma combinação dos </a:t>
            </a:r>
            <a:r>
              <a:rPr lang="pt-BR" dirty="0" smtClean="0"/>
              <a:t>dois, </a:t>
            </a:r>
            <a:r>
              <a:rPr lang="pt-BR" dirty="0"/>
              <a:t>a fim de constatar </a:t>
            </a:r>
            <a:r>
              <a:rPr lang="pt-BR" dirty="0" smtClean="0"/>
              <a:t>qual </a:t>
            </a:r>
            <a:r>
              <a:rPr lang="pt-BR" dirty="0"/>
              <a:t>promove melhor rendimento ao estudante.</a:t>
            </a:r>
          </a:p>
          <a:p>
            <a:endParaRPr lang="pt-BR" b="1" dirty="0" smtClean="0">
              <a:solidFill>
                <a:srgbClr val="0000FF"/>
              </a:solidFill>
            </a:endParaRPr>
          </a:p>
          <a:p>
            <a:r>
              <a:rPr lang="pt-BR" b="1" dirty="0" smtClean="0">
                <a:solidFill>
                  <a:srgbClr val="0000FF"/>
                </a:solidFill>
              </a:rPr>
              <a:t>Grupo </a:t>
            </a:r>
            <a:r>
              <a:rPr lang="pt-BR" b="1" dirty="0">
                <a:solidFill>
                  <a:srgbClr val="0000FF"/>
                </a:solidFill>
              </a:rPr>
              <a:t>1</a:t>
            </a:r>
            <a:r>
              <a:rPr lang="pt-BR" b="1" dirty="0" smtClean="0"/>
              <a:t>: “</a:t>
            </a:r>
            <a:r>
              <a:rPr lang="pt-BR" dirty="0" err="1" smtClean="0"/>
              <a:t>listening</a:t>
            </a:r>
            <a:r>
              <a:rPr lang="pt-BR" dirty="0" smtClean="0"/>
              <a:t>”</a:t>
            </a:r>
            <a:endParaRPr lang="pt-BR" dirty="0"/>
          </a:p>
          <a:p>
            <a:r>
              <a:rPr lang="pt-BR" b="1" dirty="0">
                <a:solidFill>
                  <a:srgbClr val="009900"/>
                </a:solidFill>
              </a:rPr>
              <a:t>Grupo 2</a:t>
            </a:r>
            <a:r>
              <a:rPr lang="pt-BR" b="1" dirty="0" smtClean="0">
                <a:solidFill>
                  <a:srgbClr val="009900"/>
                </a:solidFill>
              </a:rPr>
              <a:t>: </a:t>
            </a:r>
            <a:r>
              <a:rPr lang="pt-BR" dirty="0" smtClean="0"/>
              <a:t>conversação</a:t>
            </a:r>
            <a:endParaRPr lang="pt-BR" dirty="0"/>
          </a:p>
          <a:p>
            <a:r>
              <a:rPr lang="pt-BR" b="1" dirty="0">
                <a:solidFill>
                  <a:srgbClr val="FF0000"/>
                </a:solidFill>
              </a:rPr>
              <a:t>Grupo 3: </a:t>
            </a:r>
            <a:r>
              <a:rPr lang="pt-BR" dirty="0" smtClean="0"/>
              <a:t>“</a:t>
            </a:r>
            <a:r>
              <a:rPr lang="pt-BR" dirty="0" err="1"/>
              <a:t>listening</a:t>
            </a:r>
            <a:r>
              <a:rPr lang="pt-BR" dirty="0" smtClean="0"/>
              <a:t>” + conversação</a:t>
            </a:r>
            <a:endParaRPr lang="pt-BR" dirty="0"/>
          </a:p>
          <a:p>
            <a:endParaRPr lang="pt-BR" dirty="0" smtClean="0"/>
          </a:p>
          <a:p>
            <a:endParaRPr lang="pt-BR" b="1" dirty="0" smtClean="0"/>
          </a:p>
          <a:p>
            <a:r>
              <a:rPr lang="pt-BR" b="1" dirty="0" smtClean="0"/>
              <a:t>Exemplo </a:t>
            </a:r>
            <a:r>
              <a:rPr lang="pt-BR" b="1" dirty="0"/>
              <a:t>3: </a:t>
            </a:r>
            <a:r>
              <a:rPr lang="pt-BR" dirty="0"/>
              <a:t>Um pesquisador quer investigar qual a extensão do método “</a:t>
            </a:r>
            <a:r>
              <a:rPr lang="pt-BR" dirty="0" err="1"/>
              <a:t>listening</a:t>
            </a:r>
            <a:r>
              <a:rPr lang="pt-BR" dirty="0"/>
              <a:t>”, da conversação, de uma combinação dos dois, com “</a:t>
            </a:r>
            <a:r>
              <a:rPr lang="pt-BR" dirty="0" err="1"/>
              <a:t>listening</a:t>
            </a:r>
            <a:r>
              <a:rPr lang="pt-BR" dirty="0"/>
              <a:t>” seguido de conversação, e de conversação seguida de “</a:t>
            </a:r>
            <a:r>
              <a:rPr lang="pt-BR" dirty="0" err="1"/>
              <a:t>listening</a:t>
            </a:r>
            <a:r>
              <a:rPr lang="pt-BR" dirty="0"/>
              <a:t>”, para </a:t>
            </a:r>
            <a:r>
              <a:rPr lang="pt-BR" dirty="0" smtClean="0"/>
              <a:t>entender qual promove </a:t>
            </a:r>
            <a:r>
              <a:rPr lang="pt-BR" dirty="0"/>
              <a:t>melhor rendimento ao estudante.</a:t>
            </a:r>
          </a:p>
          <a:p>
            <a:endParaRPr lang="pt-BR" b="1" dirty="0" smtClean="0">
              <a:solidFill>
                <a:srgbClr val="0000FF"/>
              </a:solidFill>
            </a:endParaRPr>
          </a:p>
          <a:p>
            <a:r>
              <a:rPr lang="pt-BR" b="1" dirty="0" smtClean="0">
                <a:solidFill>
                  <a:srgbClr val="0000FF"/>
                </a:solidFill>
              </a:rPr>
              <a:t>Grupo </a:t>
            </a:r>
            <a:r>
              <a:rPr lang="pt-BR" b="1" dirty="0">
                <a:solidFill>
                  <a:srgbClr val="0000FF"/>
                </a:solidFill>
              </a:rPr>
              <a:t>1</a:t>
            </a:r>
            <a:r>
              <a:rPr lang="pt-BR" b="1" dirty="0" smtClean="0">
                <a:solidFill>
                  <a:srgbClr val="0000FF"/>
                </a:solidFill>
              </a:rPr>
              <a:t>: </a:t>
            </a:r>
            <a:r>
              <a:rPr lang="pt-BR" dirty="0" smtClean="0"/>
              <a:t>“</a:t>
            </a:r>
            <a:r>
              <a:rPr lang="pt-BR" dirty="0" err="1" smtClean="0"/>
              <a:t>listening</a:t>
            </a:r>
            <a:r>
              <a:rPr lang="pt-BR" dirty="0" smtClean="0"/>
              <a:t>”</a:t>
            </a:r>
          </a:p>
          <a:p>
            <a:r>
              <a:rPr lang="pt-BR" b="1" dirty="0" smtClean="0">
                <a:solidFill>
                  <a:srgbClr val="009900"/>
                </a:solidFill>
              </a:rPr>
              <a:t>Grupo </a:t>
            </a:r>
            <a:r>
              <a:rPr lang="pt-BR" b="1" dirty="0">
                <a:solidFill>
                  <a:srgbClr val="009900"/>
                </a:solidFill>
              </a:rPr>
              <a:t>2: </a:t>
            </a:r>
            <a:r>
              <a:rPr lang="pt-BR" dirty="0" smtClean="0"/>
              <a:t>conversação</a:t>
            </a:r>
            <a:endParaRPr lang="pt-BR" dirty="0"/>
          </a:p>
          <a:p>
            <a:r>
              <a:rPr lang="pt-BR" b="1" dirty="0" smtClean="0">
                <a:solidFill>
                  <a:srgbClr val="FF0000"/>
                </a:solidFill>
              </a:rPr>
              <a:t>Grupo </a:t>
            </a:r>
            <a:r>
              <a:rPr lang="pt-BR" b="1" dirty="0">
                <a:solidFill>
                  <a:srgbClr val="FF0000"/>
                </a:solidFill>
              </a:rPr>
              <a:t>3: </a:t>
            </a:r>
            <a:r>
              <a:rPr lang="pt-BR" dirty="0" smtClean="0"/>
              <a:t>“</a:t>
            </a:r>
            <a:r>
              <a:rPr lang="pt-BR" dirty="0" err="1"/>
              <a:t>listening</a:t>
            </a:r>
            <a:r>
              <a:rPr lang="pt-BR" dirty="0"/>
              <a:t>” seguido de conversação</a:t>
            </a:r>
          </a:p>
          <a:p>
            <a:r>
              <a:rPr lang="pt-BR" b="1" dirty="0">
                <a:solidFill>
                  <a:srgbClr val="FFC000"/>
                </a:solidFill>
              </a:rPr>
              <a:t>Grupo 4</a:t>
            </a:r>
            <a:r>
              <a:rPr lang="pt-BR" b="1" dirty="0"/>
              <a:t>: </a:t>
            </a:r>
            <a:r>
              <a:rPr lang="pt-BR" dirty="0" smtClean="0"/>
              <a:t>conversação </a:t>
            </a:r>
            <a:r>
              <a:rPr lang="pt-BR" dirty="0"/>
              <a:t>seguida da “</a:t>
            </a:r>
            <a:r>
              <a:rPr lang="pt-BR" dirty="0" err="1"/>
              <a:t>listening</a:t>
            </a:r>
            <a:r>
              <a:rPr lang="pt-BR" dirty="0"/>
              <a:t>”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83568" y="692696"/>
            <a:ext cx="69847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Grupo </a:t>
            </a:r>
            <a:r>
              <a:rPr lang="pt-BR" b="1" dirty="0" smtClean="0"/>
              <a:t>controle: </a:t>
            </a:r>
            <a:r>
              <a:rPr lang="pt-BR" dirty="0" smtClean="0"/>
              <a:t>É </a:t>
            </a:r>
            <a:r>
              <a:rPr lang="pt-BR" dirty="0"/>
              <a:t>similar à pesquisa comparativa, com a importante diferença de que um dos grupos não recebe o tratamento. O grupo controle faz os mesmo testes, antes e após o experimento, mas não recebe o mesmo tratamento entre os testes. Isto é para certificar que foi o tratamento (variável independente) e não outra coisa que conduziu à diferença, ao resultado.</a:t>
            </a:r>
          </a:p>
          <a:p>
            <a:endParaRPr lang="pt-BR" dirty="0"/>
          </a:p>
        </p:txBody>
      </p:sp>
      <p:sp>
        <p:nvSpPr>
          <p:cNvPr id="3" name="CaixaDeTexto 2"/>
          <p:cNvSpPr txBox="1"/>
          <p:nvPr/>
        </p:nvSpPr>
        <p:spPr>
          <a:xfrm>
            <a:off x="755576" y="3717032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TRATAMENTO </a:t>
            </a:r>
          </a:p>
          <a:p>
            <a:r>
              <a:rPr lang="en-US" dirty="0" smtClean="0"/>
              <a:t>(VARIÁVEL INDEPENDENTE)</a:t>
            </a:r>
            <a:endParaRPr lang="pt-BR" dirty="0"/>
          </a:p>
        </p:txBody>
      </p:sp>
      <p:sp>
        <p:nvSpPr>
          <p:cNvPr id="4" name="Seta para a direita 3"/>
          <p:cNvSpPr/>
          <p:nvPr/>
        </p:nvSpPr>
        <p:spPr>
          <a:xfrm>
            <a:off x="3851920" y="3861048"/>
            <a:ext cx="72008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CaixaDeTexto 4"/>
          <p:cNvSpPr txBox="1"/>
          <p:nvPr/>
        </p:nvSpPr>
        <p:spPr>
          <a:xfrm>
            <a:off x="4860032" y="3717032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GRUPO EXPERIMENTAL</a:t>
            </a:r>
          </a:p>
          <a:p>
            <a:r>
              <a:rPr lang="en-US" dirty="0" smtClean="0"/>
              <a:t>(VARIÁVEL DEPENDENTE)</a:t>
            </a:r>
            <a:endParaRPr lang="pt-BR" dirty="0"/>
          </a:p>
        </p:txBody>
      </p:sp>
      <p:sp>
        <p:nvSpPr>
          <p:cNvPr id="6" name="CaixaDeTexto 5"/>
          <p:cNvSpPr txBox="1"/>
          <p:nvPr/>
        </p:nvSpPr>
        <p:spPr>
          <a:xfrm>
            <a:off x="899592" y="5157192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NÃO TRATAMENTO</a:t>
            </a:r>
            <a:endParaRPr lang="pt-BR" dirty="0"/>
          </a:p>
        </p:txBody>
      </p:sp>
      <p:sp>
        <p:nvSpPr>
          <p:cNvPr id="7" name="Seta para a direita 6"/>
          <p:cNvSpPr/>
          <p:nvPr/>
        </p:nvSpPr>
        <p:spPr>
          <a:xfrm>
            <a:off x="3851920" y="5157192"/>
            <a:ext cx="72008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4860032" y="515719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GRUPO CONTROLE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de cantos arredondados 1"/>
          <p:cNvSpPr/>
          <p:nvPr/>
        </p:nvSpPr>
        <p:spPr>
          <a:xfrm>
            <a:off x="971600" y="1196752"/>
            <a:ext cx="6552728" cy="4032448"/>
          </a:xfrm>
          <a:prstGeom prst="roundRect">
            <a:avLst/>
          </a:prstGeom>
          <a:solidFill>
            <a:srgbClr val="FF0000">
              <a:alpha val="2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CaixaDeTexto 2"/>
          <p:cNvSpPr txBox="1"/>
          <p:nvPr/>
        </p:nvSpPr>
        <p:spPr>
          <a:xfrm>
            <a:off x="1403648" y="1268760"/>
            <a:ext cx="5616624" cy="3765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RESUMO</a:t>
            </a:r>
          </a:p>
          <a:p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Um </a:t>
            </a:r>
            <a:r>
              <a:rPr lang="en-US" dirty="0" err="1" smtClean="0"/>
              <a:t>método</a:t>
            </a:r>
            <a:r>
              <a:rPr lang="en-US" dirty="0" smtClean="0"/>
              <a:t> experimental </a:t>
            </a:r>
            <a:r>
              <a:rPr lang="en-US" dirty="0" err="1" smtClean="0"/>
              <a:t>verdadeiro</a:t>
            </a:r>
            <a:r>
              <a:rPr lang="en-US" dirty="0" smtClean="0"/>
              <a:t> </a:t>
            </a:r>
            <a:r>
              <a:rPr lang="en-US" dirty="0" err="1" smtClean="0"/>
              <a:t>deve</a:t>
            </a:r>
            <a:r>
              <a:rPr lang="en-US" dirty="0" smtClean="0"/>
              <a:t> </a:t>
            </a:r>
            <a:r>
              <a:rPr lang="en-US" dirty="0" err="1" smtClean="0"/>
              <a:t>ter</a:t>
            </a:r>
            <a:r>
              <a:rPr lang="en-US" dirty="0" smtClean="0"/>
              <a:t> </a:t>
            </a:r>
            <a:r>
              <a:rPr lang="en-US" dirty="0" err="1" smtClean="0"/>
              <a:t>comparação</a:t>
            </a:r>
            <a:r>
              <a:rPr lang="en-US" dirty="0" smtClean="0"/>
              <a:t> entre </a:t>
            </a:r>
            <a:r>
              <a:rPr lang="en-US" dirty="0" err="1" smtClean="0"/>
              <a:t>grupos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Os </a:t>
            </a:r>
            <a:r>
              <a:rPr lang="en-US" dirty="0" err="1" smtClean="0"/>
              <a:t>grupos</a:t>
            </a:r>
            <a:r>
              <a:rPr lang="en-US" dirty="0" smtClean="0"/>
              <a:t> </a:t>
            </a:r>
            <a:r>
              <a:rPr lang="en-US" dirty="0" err="1" smtClean="0"/>
              <a:t>irão</a:t>
            </a:r>
            <a:r>
              <a:rPr lang="en-US" dirty="0" smtClean="0"/>
              <a:t> </a:t>
            </a:r>
            <a:r>
              <a:rPr lang="en-US" dirty="0" err="1" smtClean="0"/>
              <a:t>diferir</a:t>
            </a:r>
            <a:r>
              <a:rPr lang="en-US" dirty="0" smtClean="0"/>
              <a:t> </a:t>
            </a:r>
            <a:r>
              <a:rPr lang="en-US" dirty="0" err="1" smtClean="0"/>
              <a:t>quanto</a:t>
            </a:r>
            <a:r>
              <a:rPr lang="en-US" dirty="0" smtClean="0"/>
              <a:t> à </a:t>
            </a:r>
            <a:r>
              <a:rPr lang="en-US" dirty="0" err="1" smtClean="0"/>
              <a:t>manipualação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variável</a:t>
            </a:r>
            <a:r>
              <a:rPr lang="en-US" dirty="0" smtClean="0"/>
              <a:t> </a:t>
            </a:r>
            <a:r>
              <a:rPr lang="en-US" dirty="0" err="1" smtClean="0"/>
              <a:t>independente</a:t>
            </a:r>
            <a:r>
              <a:rPr lang="en-US" dirty="0" smtClean="0"/>
              <a:t>, de </a:t>
            </a:r>
            <a:r>
              <a:rPr lang="en-US" dirty="0" err="1" smtClean="0"/>
              <a:t>modo</a:t>
            </a:r>
            <a:r>
              <a:rPr lang="en-US" dirty="0" smtClean="0"/>
              <a:t> a </a:t>
            </a:r>
            <a:r>
              <a:rPr lang="en-US" dirty="0" err="1" smtClean="0"/>
              <a:t>avaliar</a:t>
            </a:r>
            <a:r>
              <a:rPr lang="en-US" dirty="0" smtClean="0"/>
              <a:t> o </a:t>
            </a:r>
            <a:r>
              <a:rPr lang="en-US" dirty="0" err="1" smtClean="0"/>
              <a:t>efeito</a:t>
            </a:r>
            <a:r>
              <a:rPr lang="en-US" dirty="0" smtClean="0"/>
              <a:t> </a:t>
            </a:r>
            <a:r>
              <a:rPr lang="en-US" dirty="0" err="1" smtClean="0"/>
              <a:t>desta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a </a:t>
            </a:r>
            <a:r>
              <a:rPr lang="en-US" dirty="0" err="1" smtClean="0"/>
              <a:t>variável</a:t>
            </a:r>
            <a:r>
              <a:rPr lang="en-US" dirty="0" smtClean="0"/>
              <a:t> </a:t>
            </a:r>
            <a:r>
              <a:rPr lang="en-US" dirty="0" err="1" smtClean="0"/>
              <a:t>dependente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 </a:t>
            </a:r>
            <a:r>
              <a:rPr lang="en-US" dirty="0" err="1" smtClean="0"/>
              <a:t>seleção</a:t>
            </a:r>
            <a:r>
              <a:rPr lang="en-US" dirty="0" smtClean="0"/>
              <a:t> </a:t>
            </a:r>
            <a:r>
              <a:rPr lang="en-US" dirty="0" err="1" smtClean="0"/>
              <a:t>deve</a:t>
            </a:r>
            <a:r>
              <a:rPr lang="en-US" dirty="0" smtClean="0"/>
              <a:t> ser </a:t>
            </a:r>
            <a:r>
              <a:rPr lang="en-US" dirty="0" err="1" smtClean="0"/>
              <a:t>aleatória</a:t>
            </a:r>
            <a:r>
              <a:rPr lang="en-US" dirty="0" smtClean="0"/>
              <a:t>, </a:t>
            </a:r>
            <a:r>
              <a:rPr lang="en-US" dirty="0" err="1" smtClean="0"/>
              <a:t>tão</a:t>
            </a:r>
            <a:r>
              <a:rPr lang="en-US" dirty="0" smtClean="0"/>
              <a:t> </a:t>
            </a:r>
            <a:r>
              <a:rPr lang="en-US" dirty="0" err="1" smtClean="0"/>
              <a:t>aleatória</a:t>
            </a:r>
            <a:r>
              <a:rPr lang="en-US" dirty="0" smtClean="0"/>
              <a:t> </a:t>
            </a:r>
            <a:r>
              <a:rPr lang="en-US" dirty="0" err="1" smtClean="0"/>
              <a:t>quanto</a:t>
            </a:r>
            <a:r>
              <a:rPr lang="en-US" dirty="0" smtClean="0"/>
              <a:t> </a:t>
            </a:r>
            <a:r>
              <a:rPr lang="en-US" dirty="0" err="1" smtClean="0"/>
              <a:t>possível</a:t>
            </a:r>
            <a:r>
              <a:rPr lang="en-US" dirty="0" smtClean="0"/>
              <a:t>,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evitar</a:t>
            </a:r>
            <a:r>
              <a:rPr lang="en-US" dirty="0" smtClean="0"/>
              <a:t> </a:t>
            </a:r>
            <a:r>
              <a:rPr lang="en-US" dirty="0" err="1" smtClean="0"/>
              <a:t>ameaças</a:t>
            </a:r>
            <a:r>
              <a:rPr lang="en-US" dirty="0" smtClean="0"/>
              <a:t> à </a:t>
            </a:r>
            <a:r>
              <a:rPr lang="en-US" dirty="0" err="1" smtClean="0"/>
              <a:t>validade</a:t>
            </a:r>
            <a:r>
              <a:rPr lang="en-US" dirty="0" smtClean="0"/>
              <a:t> </a:t>
            </a:r>
            <a:r>
              <a:rPr lang="en-US" dirty="0" err="1" smtClean="0"/>
              <a:t>interna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pesquisa</a:t>
            </a:r>
            <a:r>
              <a:rPr lang="en-US" dirty="0" smtClean="0"/>
              <a:t> </a:t>
            </a:r>
            <a:r>
              <a:rPr lang="en-US" dirty="0" err="1" smtClean="0"/>
              <a:t>causada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características</a:t>
            </a:r>
            <a:r>
              <a:rPr lang="en-US" dirty="0" smtClean="0"/>
              <a:t>  </a:t>
            </a:r>
            <a:r>
              <a:rPr lang="en-US" dirty="0" err="1" smtClean="0"/>
              <a:t>individuais</a:t>
            </a:r>
            <a:r>
              <a:rPr lang="en-US" dirty="0" smtClean="0"/>
              <a:t>/</a:t>
            </a:r>
            <a:r>
              <a:rPr lang="en-US" dirty="0" err="1" smtClean="0"/>
              <a:t>subjetivas</a:t>
            </a:r>
            <a:r>
              <a:rPr lang="en-US" dirty="0" smtClean="0"/>
              <a:t> dos </a:t>
            </a:r>
            <a:r>
              <a:rPr lang="en-US" dirty="0" err="1" smtClean="0"/>
              <a:t>participantes</a:t>
            </a:r>
            <a:r>
              <a:rPr lang="en-US" dirty="0" smtClean="0"/>
              <a:t>.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83568" y="1628800"/>
            <a:ext cx="72008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err="1" smtClean="0"/>
              <a:t>Variável</a:t>
            </a:r>
            <a:r>
              <a:rPr lang="en-US" dirty="0" smtClean="0"/>
              <a:t>, </a:t>
            </a:r>
            <a:r>
              <a:rPr lang="en-US" dirty="0" err="1" smtClean="0"/>
              <a:t>amostra</a:t>
            </a:r>
            <a:r>
              <a:rPr lang="en-US" dirty="0"/>
              <a:t> </a:t>
            </a:r>
            <a:r>
              <a:rPr lang="en-US" dirty="0" smtClean="0"/>
              <a:t>e </a:t>
            </a:r>
            <a:r>
              <a:rPr lang="en-US" dirty="0" err="1" smtClean="0"/>
              <a:t>população</a:t>
            </a:r>
            <a:r>
              <a:rPr lang="en-US" dirty="0" smtClean="0"/>
              <a:t>. O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significam</a:t>
            </a:r>
            <a:r>
              <a:rPr lang="en-US" dirty="0" smtClean="0"/>
              <a:t> e </a:t>
            </a:r>
            <a:r>
              <a:rPr lang="en-US" dirty="0" err="1" smtClean="0"/>
              <a:t>qual</a:t>
            </a:r>
            <a:r>
              <a:rPr lang="en-US" dirty="0" smtClean="0"/>
              <a:t> é a </a:t>
            </a:r>
            <a:r>
              <a:rPr lang="en-US" dirty="0" err="1" smtClean="0"/>
              <a:t>importância</a:t>
            </a:r>
            <a:r>
              <a:rPr lang="en-US" dirty="0" smtClean="0"/>
              <a:t> </a:t>
            </a:r>
            <a:r>
              <a:rPr lang="en-US" dirty="0" err="1" smtClean="0"/>
              <a:t>desses</a:t>
            </a:r>
            <a:r>
              <a:rPr lang="en-US" dirty="0" smtClean="0"/>
              <a:t> </a:t>
            </a:r>
            <a:r>
              <a:rPr lang="en-US" dirty="0" err="1" smtClean="0"/>
              <a:t>conceitos</a:t>
            </a:r>
            <a:r>
              <a:rPr lang="en-US" dirty="0" smtClean="0"/>
              <a:t>?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Qual</a:t>
            </a:r>
            <a:r>
              <a:rPr lang="en-US" dirty="0" smtClean="0"/>
              <a:t> é o </a:t>
            </a:r>
            <a:r>
              <a:rPr lang="en-US" dirty="0" err="1" smtClean="0"/>
              <a:t>princípio</a:t>
            </a:r>
            <a:r>
              <a:rPr lang="en-US" dirty="0" smtClean="0"/>
              <a:t> </a:t>
            </a:r>
            <a:r>
              <a:rPr lang="en-US" dirty="0" err="1" smtClean="0"/>
              <a:t>básico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rege</a:t>
            </a:r>
            <a:r>
              <a:rPr lang="en-US" dirty="0" smtClean="0"/>
              <a:t> um design experimental?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O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significa</a:t>
            </a:r>
            <a:r>
              <a:rPr lang="en-US" dirty="0" smtClean="0"/>
              <a:t> </a:t>
            </a:r>
            <a:r>
              <a:rPr lang="en-US" dirty="0" err="1" smtClean="0"/>
              <a:t>estatística</a:t>
            </a:r>
            <a:r>
              <a:rPr lang="en-US" dirty="0" smtClean="0"/>
              <a:t> de </a:t>
            </a:r>
            <a:r>
              <a:rPr lang="en-US" dirty="0" err="1" smtClean="0"/>
              <a:t>inferência</a:t>
            </a:r>
            <a:r>
              <a:rPr lang="en-US" dirty="0" smtClean="0"/>
              <a:t>?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Quando</a:t>
            </a:r>
            <a:r>
              <a:rPr lang="en-US" dirty="0" smtClean="0"/>
              <a:t> é </a:t>
            </a:r>
            <a:r>
              <a:rPr lang="en-US" dirty="0" err="1" smtClean="0"/>
              <a:t>apropriado</a:t>
            </a:r>
            <a:r>
              <a:rPr lang="en-US" dirty="0" smtClean="0"/>
              <a:t> </a:t>
            </a:r>
            <a:r>
              <a:rPr lang="en-US" dirty="0" err="1" smtClean="0"/>
              <a:t>usar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seguintes</a:t>
            </a:r>
            <a:r>
              <a:rPr lang="en-US" dirty="0" smtClean="0"/>
              <a:t> </a:t>
            </a:r>
            <a:r>
              <a:rPr lang="en-US" dirty="0" err="1" smtClean="0"/>
              <a:t>procedimentos</a:t>
            </a:r>
            <a:r>
              <a:rPr lang="en-US" dirty="0" smtClean="0"/>
              <a:t> </a:t>
            </a:r>
            <a:r>
              <a:rPr lang="en-US" dirty="0" err="1" smtClean="0"/>
              <a:t>estatísticos</a:t>
            </a:r>
            <a:r>
              <a:rPr lang="en-US" dirty="0" smtClean="0"/>
              <a:t>: </a:t>
            </a:r>
            <a:r>
              <a:rPr lang="en-US" dirty="0" err="1" smtClean="0"/>
              <a:t>teste</a:t>
            </a:r>
            <a:r>
              <a:rPr lang="en-US" dirty="0" smtClean="0"/>
              <a:t> </a:t>
            </a:r>
            <a:r>
              <a:rPr lang="en-US" dirty="0" err="1" smtClean="0"/>
              <a:t>analítico</a:t>
            </a:r>
            <a:r>
              <a:rPr lang="en-US" dirty="0" smtClean="0"/>
              <a:t> de </a:t>
            </a:r>
            <a:r>
              <a:rPr lang="en-US" dirty="0" err="1" smtClean="0"/>
              <a:t>variação</a:t>
            </a:r>
            <a:r>
              <a:rPr lang="en-US" dirty="0" smtClean="0"/>
              <a:t>, </a:t>
            </a:r>
            <a:r>
              <a:rPr lang="en-US" dirty="0" err="1" smtClean="0"/>
              <a:t>correlação</a:t>
            </a:r>
            <a:r>
              <a:rPr lang="en-US" dirty="0" smtClean="0"/>
              <a:t>, </a:t>
            </a:r>
            <a:r>
              <a:rPr lang="en-US" i="1" dirty="0" smtClean="0"/>
              <a:t>chi-square</a:t>
            </a:r>
            <a:r>
              <a:rPr lang="en-US" dirty="0" smtClean="0"/>
              <a:t>?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Qual</a:t>
            </a:r>
            <a:r>
              <a:rPr lang="en-US" dirty="0" smtClean="0"/>
              <a:t> é a </a:t>
            </a:r>
            <a:r>
              <a:rPr lang="en-US" dirty="0" err="1" smtClean="0"/>
              <a:t>diferença</a:t>
            </a:r>
            <a:r>
              <a:rPr lang="en-US" dirty="0" smtClean="0"/>
              <a:t> entre um </a:t>
            </a:r>
            <a:r>
              <a:rPr lang="en-US" dirty="0" err="1" smtClean="0"/>
              <a:t>experimento</a:t>
            </a:r>
            <a:r>
              <a:rPr lang="en-US" dirty="0" smtClean="0"/>
              <a:t> </a:t>
            </a:r>
            <a:r>
              <a:rPr lang="en-US" dirty="0" err="1" smtClean="0"/>
              <a:t>verdadeiro</a:t>
            </a:r>
            <a:r>
              <a:rPr lang="en-US" dirty="0" smtClean="0"/>
              <a:t>, um </a:t>
            </a:r>
            <a:r>
              <a:rPr lang="en-US" dirty="0" err="1" smtClean="0"/>
              <a:t>quase</a:t>
            </a:r>
            <a:r>
              <a:rPr lang="en-US" dirty="0" smtClean="0"/>
              <a:t> </a:t>
            </a:r>
            <a:r>
              <a:rPr lang="en-US" dirty="0" err="1" smtClean="0"/>
              <a:t>experimento</a:t>
            </a:r>
            <a:r>
              <a:rPr lang="en-US" dirty="0" smtClean="0"/>
              <a:t> e um </a:t>
            </a:r>
            <a:r>
              <a:rPr lang="en-US" dirty="0" err="1" smtClean="0"/>
              <a:t>pré-experimento</a:t>
            </a:r>
            <a:r>
              <a:rPr lang="en-US" dirty="0" smtClean="0"/>
              <a:t>?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013176"/>
            <a:ext cx="3520440" cy="1311424"/>
          </a:xfrm>
        </p:spPr>
        <p:txBody>
          <a:bodyPr>
            <a:normAutofit fontScale="92500"/>
          </a:bodyPr>
          <a:lstStyle/>
          <a:p>
            <a:r>
              <a:rPr lang="en-US" sz="2000" dirty="0" err="1" smtClean="0"/>
              <a:t>Variável</a:t>
            </a:r>
            <a:r>
              <a:rPr lang="en-US" sz="2000" dirty="0" smtClean="0"/>
              <a:t> </a:t>
            </a:r>
            <a:r>
              <a:rPr lang="en-US" sz="2000" dirty="0" err="1" smtClean="0"/>
              <a:t>independente</a:t>
            </a:r>
            <a:r>
              <a:rPr lang="en-US" sz="2000" dirty="0" smtClean="0"/>
              <a:t> </a:t>
            </a:r>
          </a:p>
          <a:p>
            <a:r>
              <a:rPr lang="en-US" b="0" dirty="0" smtClean="0"/>
              <a:t>(</a:t>
            </a:r>
            <a:r>
              <a:rPr lang="en-US" b="0" dirty="0" err="1" smtClean="0"/>
              <a:t>variável</a:t>
            </a:r>
            <a:r>
              <a:rPr lang="en-US" b="0" dirty="0" smtClean="0"/>
              <a:t> </a:t>
            </a:r>
            <a:r>
              <a:rPr lang="en-US" b="0" dirty="0" err="1" smtClean="0"/>
              <a:t>pela</a:t>
            </a:r>
            <a:r>
              <a:rPr lang="en-US" b="0" dirty="0" smtClean="0"/>
              <a:t> </a:t>
            </a:r>
            <a:r>
              <a:rPr lang="en-US" b="0" dirty="0" err="1" smtClean="0"/>
              <a:t>qual</a:t>
            </a:r>
            <a:r>
              <a:rPr lang="en-US" b="0" dirty="0" smtClean="0"/>
              <a:t> o </a:t>
            </a:r>
            <a:r>
              <a:rPr lang="en-US" b="0" dirty="0" err="1" smtClean="0"/>
              <a:t>pesquisador</a:t>
            </a:r>
            <a:r>
              <a:rPr lang="en-US" b="0" dirty="0" smtClean="0"/>
              <a:t> </a:t>
            </a:r>
            <a:r>
              <a:rPr lang="en-US" b="0" dirty="0" err="1" smtClean="0"/>
              <a:t>deseja</a:t>
            </a:r>
            <a:r>
              <a:rPr lang="en-US" b="0" dirty="0" smtClean="0"/>
              <a:t> </a:t>
            </a:r>
            <a:r>
              <a:rPr lang="en-US" b="0" dirty="0" err="1" smtClean="0"/>
              <a:t>influenciar</a:t>
            </a:r>
            <a:r>
              <a:rPr lang="en-US" b="0" dirty="0" smtClean="0"/>
              <a:t> o </a:t>
            </a:r>
            <a:r>
              <a:rPr lang="en-US" b="0" dirty="0" err="1" smtClean="0"/>
              <a:t>outro</a:t>
            </a:r>
            <a:r>
              <a:rPr lang="en-US" b="0" dirty="0" smtClean="0"/>
              <a:t>) </a:t>
            </a:r>
          </a:p>
          <a:p>
            <a:r>
              <a:rPr lang="en-US" b="0" dirty="0" smtClean="0"/>
              <a:t>Ex: </a:t>
            </a:r>
            <a:r>
              <a:rPr lang="en-US" b="0" dirty="0" err="1" smtClean="0"/>
              <a:t>método</a:t>
            </a:r>
            <a:r>
              <a:rPr lang="en-US" b="0" dirty="0" smtClean="0"/>
              <a:t> de </a:t>
            </a:r>
            <a:r>
              <a:rPr lang="en-US" b="0" dirty="0" err="1" smtClean="0"/>
              <a:t>ensino</a:t>
            </a:r>
            <a:endParaRPr lang="pt-BR" b="0" dirty="0"/>
          </a:p>
        </p:txBody>
      </p:sp>
      <p:pic>
        <p:nvPicPr>
          <p:cNvPr id="9" name="Espaço Reservado para Conteúdo 8" descr="pilha de livros1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683568" y="1981198"/>
            <a:ext cx="3074805" cy="2455914"/>
          </a:xfrm>
        </p:spPr>
      </p:pic>
      <p:sp>
        <p:nvSpPr>
          <p:cNvPr id="5" name="Espaço Reservado para Texto 4"/>
          <p:cNvSpPr>
            <a:spLocks noGrp="1"/>
          </p:cNvSpPr>
          <p:nvPr>
            <p:ph type="body" sz="half" idx="3"/>
          </p:nvPr>
        </p:nvSpPr>
        <p:spPr>
          <a:xfrm>
            <a:off x="4178808" y="5013176"/>
            <a:ext cx="3520440" cy="1311424"/>
          </a:xfrm>
        </p:spPr>
        <p:txBody>
          <a:bodyPr>
            <a:normAutofit fontScale="92500" lnSpcReduction="10000"/>
          </a:bodyPr>
          <a:lstStyle/>
          <a:p>
            <a:r>
              <a:rPr lang="en-US" sz="2200" dirty="0" err="1" smtClean="0"/>
              <a:t>Variável</a:t>
            </a:r>
            <a:r>
              <a:rPr lang="en-US" sz="2200" dirty="0" smtClean="0"/>
              <a:t> </a:t>
            </a:r>
            <a:r>
              <a:rPr lang="en-US" sz="2200" dirty="0" err="1" smtClean="0"/>
              <a:t>dependente</a:t>
            </a:r>
            <a:endParaRPr lang="en-US" sz="2200" dirty="0" smtClean="0"/>
          </a:p>
          <a:p>
            <a:r>
              <a:rPr lang="en-US" b="0" dirty="0" smtClean="0"/>
              <a:t>(</a:t>
            </a:r>
            <a:r>
              <a:rPr lang="en-US" b="0" dirty="0" err="1" smtClean="0"/>
              <a:t>variável</a:t>
            </a:r>
            <a:r>
              <a:rPr lang="en-US" b="0" dirty="0" smtClean="0"/>
              <a:t> </a:t>
            </a:r>
            <a:r>
              <a:rPr lang="en-US" b="0" dirty="0" err="1" smtClean="0"/>
              <a:t>na</a:t>
            </a:r>
            <a:r>
              <a:rPr lang="en-US" b="0" dirty="0" smtClean="0"/>
              <a:t> </a:t>
            </a:r>
            <a:r>
              <a:rPr lang="en-US" b="0" dirty="0" err="1" smtClean="0"/>
              <a:t>qual</a:t>
            </a:r>
            <a:r>
              <a:rPr lang="en-US" b="0" dirty="0" smtClean="0"/>
              <a:t> a </a:t>
            </a:r>
            <a:r>
              <a:rPr lang="en-US" b="0" dirty="0" err="1" smtClean="0"/>
              <a:t>variável</a:t>
            </a:r>
            <a:r>
              <a:rPr lang="en-US" b="0" dirty="0" smtClean="0"/>
              <a:t> </a:t>
            </a:r>
            <a:r>
              <a:rPr lang="en-US" b="0" dirty="0" err="1" smtClean="0"/>
              <a:t>independente</a:t>
            </a:r>
            <a:r>
              <a:rPr lang="en-US" b="0" dirty="0" smtClean="0"/>
              <a:t> </a:t>
            </a:r>
            <a:r>
              <a:rPr lang="en-US" b="0" dirty="0" err="1" smtClean="0"/>
              <a:t>está</a:t>
            </a:r>
            <a:r>
              <a:rPr lang="en-US" b="0" dirty="0" smtClean="0"/>
              <a:t> </a:t>
            </a:r>
            <a:r>
              <a:rPr lang="en-US" b="0" dirty="0" err="1" smtClean="0"/>
              <a:t>atuando</a:t>
            </a:r>
            <a:r>
              <a:rPr lang="en-US" b="0" dirty="0" smtClean="0"/>
              <a:t>)</a:t>
            </a:r>
          </a:p>
          <a:p>
            <a:r>
              <a:rPr lang="en-US" b="0" dirty="0" smtClean="0"/>
              <a:t>Ex: nota </a:t>
            </a:r>
            <a:r>
              <a:rPr lang="en-US" b="0" dirty="0" err="1" smtClean="0"/>
              <a:t>em</a:t>
            </a:r>
            <a:r>
              <a:rPr lang="en-US" b="0" dirty="0" smtClean="0"/>
              <a:t> </a:t>
            </a:r>
            <a:r>
              <a:rPr lang="en-US" b="0" dirty="0" err="1" smtClean="0"/>
              <a:t>uma</a:t>
            </a:r>
            <a:r>
              <a:rPr lang="en-US" b="0" dirty="0" smtClean="0"/>
              <a:t> </a:t>
            </a:r>
            <a:r>
              <a:rPr lang="en-US" b="0" dirty="0" err="1" smtClean="0"/>
              <a:t>prova</a:t>
            </a:r>
            <a:endParaRPr lang="pt-BR" b="0" dirty="0"/>
          </a:p>
        </p:txBody>
      </p:sp>
      <p:sp>
        <p:nvSpPr>
          <p:cNvPr id="8" name="CaixaDeTexto 7"/>
          <p:cNvSpPr txBox="1"/>
          <p:nvPr/>
        </p:nvSpPr>
        <p:spPr>
          <a:xfrm>
            <a:off x="395536" y="404664"/>
            <a:ext cx="7488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Experimento</a:t>
            </a:r>
            <a:r>
              <a:rPr lang="en-US" b="1" dirty="0" smtClean="0"/>
              <a:t>:</a:t>
            </a:r>
            <a:r>
              <a:rPr lang="en-US" dirty="0" smtClean="0"/>
              <a:t> </a:t>
            </a:r>
            <a:r>
              <a:rPr lang="en-US" dirty="0" err="1" smtClean="0"/>
              <a:t>realizado</a:t>
            </a:r>
            <a:r>
              <a:rPr lang="en-US" dirty="0" smtClean="0"/>
              <a:t> de </a:t>
            </a:r>
            <a:r>
              <a:rPr lang="en-US" dirty="0" err="1" smtClean="0"/>
              <a:t>modo</a:t>
            </a:r>
            <a:r>
              <a:rPr lang="en-US" dirty="0" smtClean="0"/>
              <a:t> a </a:t>
            </a:r>
            <a:r>
              <a:rPr lang="en-US" dirty="0" err="1" smtClean="0"/>
              <a:t>explorar</a:t>
            </a:r>
            <a:r>
              <a:rPr lang="en-US" dirty="0" smtClean="0"/>
              <a:t> a </a:t>
            </a:r>
            <a:r>
              <a:rPr lang="en-US" dirty="0" err="1" smtClean="0"/>
              <a:t>força</a:t>
            </a:r>
            <a:r>
              <a:rPr lang="en-US" dirty="0" smtClean="0"/>
              <a:t> entre </a:t>
            </a:r>
            <a:r>
              <a:rPr lang="en-US" dirty="0" err="1" smtClean="0"/>
              <a:t>variáveis</a:t>
            </a:r>
            <a:endParaRPr lang="en-US" dirty="0" smtClean="0"/>
          </a:p>
          <a:p>
            <a:r>
              <a:rPr lang="en-US" b="1" dirty="0" err="1" smtClean="0"/>
              <a:t>Variável</a:t>
            </a:r>
            <a:r>
              <a:rPr lang="en-US" b="1" dirty="0" smtClean="0"/>
              <a:t>: </a:t>
            </a:r>
            <a:r>
              <a:rPr lang="en-US" dirty="0" err="1" smtClean="0"/>
              <a:t>como</a:t>
            </a:r>
            <a:r>
              <a:rPr lang="en-US" dirty="0" smtClean="0"/>
              <a:t> o </a:t>
            </a:r>
            <a:r>
              <a:rPr lang="en-US" dirty="0" err="1" smtClean="0"/>
              <a:t>próprio</a:t>
            </a:r>
            <a:r>
              <a:rPr lang="en-US" dirty="0" smtClean="0"/>
              <a:t> </a:t>
            </a:r>
            <a:r>
              <a:rPr lang="en-US" dirty="0" err="1" smtClean="0"/>
              <a:t>nome</a:t>
            </a:r>
            <a:r>
              <a:rPr lang="en-US" dirty="0" smtClean="0"/>
              <a:t> </a:t>
            </a:r>
            <a:r>
              <a:rPr lang="en-US" dirty="0" err="1" smtClean="0"/>
              <a:t>sugere</a:t>
            </a:r>
            <a:r>
              <a:rPr lang="en-US" dirty="0" smtClean="0"/>
              <a:t>, </a:t>
            </a:r>
            <a:r>
              <a:rPr lang="en-US" dirty="0" err="1" smtClean="0"/>
              <a:t>indica</a:t>
            </a:r>
            <a:r>
              <a:rPr lang="en-US" dirty="0" smtClean="0"/>
              <a:t> </a:t>
            </a:r>
            <a:r>
              <a:rPr lang="en-US" dirty="0" err="1" smtClean="0"/>
              <a:t>aquilo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permanece</a:t>
            </a:r>
            <a:r>
              <a:rPr lang="en-US" dirty="0" smtClean="0"/>
              <a:t> </a:t>
            </a:r>
            <a:r>
              <a:rPr lang="en-US" dirty="0" err="1" smtClean="0"/>
              <a:t>constante</a:t>
            </a:r>
            <a:endParaRPr lang="pt-BR" dirty="0"/>
          </a:p>
        </p:txBody>
      </p:sp>
      <p:pic>
        <p:nvPicPr>
          <p:cNvPr id="12" name="Espaço Reservado para Conteúdo 11" descr="gabarito-enem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563195" y="1844824"/>
            <a:ext cx="2751285" cy="2751285"/>
          </a:xfrm>
        </p:spPr>
      </p:pic>
      <p:sp>
        <p:nvSpPr>
          <p:cNvPr id="13" name="Seta para a direita 12"/>
          <p:cNvSpPr/>
          <p:nvPr/>
        </p:nvSpPr>
        <p:spPr>
          <a:xfrm>
            <a:off x="3635896" y="3284984"/>
            <a:ext cx="1080120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83568" y="1052736"/>
            <a:ext cx="698477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ESCALAS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b="1" dirty="0" err="1" smtClean="0"/>
              <a:t>Escala</a:t>
            </a:r>
            <a:r>
              <a:rPr lang="en-US" b="1" dirty="0" smtClean="0"/>
              <a:t> nominal: </a:t>
            </a:r>
            <a:r>
              <a:rPr lang="en-US" dirty="0" err="1" smtClean="0"/>
              <a:t>abarca</a:t>
            </a:r>
            <a:r>
              <a:rPr lang="en-US" b="1" dirty="0" smtClean="0"/>
              <a:t> </a:t>
            </a:r>
            <a:r>
              <a:rPr lang="en-US" dirty="0" err="1" smtClean="0"/>
              <a:t>características</a:t>
            </a:r>
            <a:r>
              <a:rPr lang="en-US" dirty="0" smtClean="0"/>
              <a:t> </a:t>
            </a:r>
            <a:r>
              <a:rPr lang="en-US" dirty="0" err="1" smtClean="0"/>
              <a:t>mutuamente</a:t>
            </a:r>
            <a:r>
              <a:rPr lang="en-US" dirty="0" smtClean="0"/>
              <a:t> </a:t>
            </a:r>
            <a:r>
              <a:rPr lang="en-US" dirty="0" err="1" smtClean="0"/>
              <a:t>excludentes</a:t>
            </a:r>
            <a:r>
              <a:rPr lang="en-US" dirty="0" smtClean="0"/>
              <a:t> </a:t>
            </a:r>
          </a:p>
          <a:p>
            <a:r>
              <a:rPr lang="en-US" dirty="0" smtClean="0"/>
              <a:t>(ex: </a:t>
            </a:r>
            <a:r>
              <a:rPr lang="en-US" dirty="0" err="1" smtClean="0"/>
              <a:t>sexo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cor</a:t>
            </a:r>
            <a:r>
              <a:rPr lang="en-US" dirty="0" smtClean="0"/>
              <a:t> dos </a:t>
            </a:r>
            <a:r>
              <a:rPr lang="en-US" dirty="0" err="1" smtClean="0"/>
              <a:t>olhos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b="1" dirty="0" err="1" smtClean="0"/>
              <a:t>Escala</a:t>
            </a:r>
            <a:r>
              <a:rPr lang="en-US" b="1" dirty="0" smtClean="0"/>
              <a:t> ordinal</a:t>
            </a:r>
            <a:r>
              <a:rPr lang="en-US" dirty="0" smtClean="0"/>
              <a:t>: </a:t>
            </a:r>
            <a:r>
              <a:rPr lang="en-US" dirty="0" err="1" smtClean="0"/>
              <a:t>usada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variáveis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podem</a:t>
            </a:r>
            <a:r>
              <a:rPr lang="en-US" dirty="0" smtClean="0"/>
              <a:t> ser </a:t>
            </a:r>
            <a:r>
              <a:rPr lang="en-US" dirty="0" err="1" smtClean="0"/>
              <a:t>ranqueadas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err="1" smtClean="0"/>
              <a:t>Escala</a:t>
            </a:r>
            <a:r>
              <a:rPr lang="en-US" b="1" dirty="0" smtClean="0"/>
              <a:t> de </a:t>
            </a:r>
            <a:r>
              <a:rPr lang="en-US" b="1" dirty="0" err="1" smtClean="0"/>
              <a:t>intervalo</a:t>
            </a:r>
            <a:r>
              <a:rPr lang="en-US" dirty="0" smtClean="0"/>
              <a:t>: </a:t>
            </a:r>
            <a:r>
              <a:rPr lang="en-US" dirty="0" err="1" smtClean="0"/>
              <a:t>além</a:t>
            </a:r>
            <a:r>
              <a:rPr lang="en-US" dirty="0" smtClean="0"/>
              <a:t> de </a:t>
            </a:r>
            <a:r>
              <a:rPr lang="en-US" dirty="0" err="1" smtClean="0"/>
              <a:t>hierarquizar</a:t>
            </a:r>
            <a:r>
              <a:rPr lang="en-US" dirty="0" smtClean="0"/>
              <a:t> a </a:t>
            </a:r>
            <a:r>
              <a:rPr lang="en-US" dirty="0" err="1" smtClean="0"/>
              <a:t>informação</a:t>
            </a:r>
            <a:r>
              <a:rPr lang="en-US" dirty="0" smtClean="0"/>
              <a:t>, </a:t>
            </a:r>
            <a:r>
              <a:rPr lang="en-US" dirty="0" err="1" smtClean="0"/>
              <a:t>mostra</a:t>
            </a:r>
            <a:r>
              <a:rPr lang="en-US" dirty="0" smtClean="0"/>
              <a:t> a </a:t>
            </a:r>
            <a:r>
              <a:rPr lang="en-US" dirty="0" err="1" smtClean="0"/>
              <a:t>distância</a:t>
            </a:r>
            <a:r>
              <a:rPr lang="en-US" dirty="0" smtClean="0"/>
              <a:t> entre as </a:t>
            </a:r>
            <a:r>
              <a:rPr lang="en-US" dirty="0" err="1" smtClean="0"/>
              <a:t>posições</a:t>
            </a:r>
            <a:r>
              <a:rPr lang="en-US" dirty="0" smtClean="0"/>
              <a:t>/</a:t>
            </a:r>
            <a:r>
              <a:rPr lang="en-US" dirty="0" err="1" smtClean="0"/>
              <a:t>pontuações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b="1" dirty="0" err="1" smtClean="0"/>
              <a:t>Escala</a:t>
            </a:r>
            <a:r>
              <a:rPr lang="en-US" b="1" dirty="0" smtClean="0"/>
              <a:t> de </a:t>
            </a:r>
            <a:r>
              <a:rPr lang="en-US" b="1" dirty="0" err="1" smtClean="0"/>
              <a:t>relação</a:t>
            </a:r>
            <a:r>
              <a:rPr lang="en-US" b="1" dirty="0" smtClean="0"/>
              <a:t>: </a:t>
            </a:r>
            <a:r>
              <a:rPr lang="en-US" dirty="0" err="1" smtClean="0"/>
              <a:t>mensura</a:t>
            </a:r>
            <a:r>
              <a:rPr lang="en-US" dirty="0" smtClean="0"/>
              <a:t> </a:t>
            </a:r>
            <a:r>
              <a:rPr lang="en-US" dirty="0" err="1" smtClean="0"/>
              <a:t>valores</a:t>
            </a:r>
            <a:r>
              <a:rPr lang="en-US" dirty="0" smtClean="0"/>
              <a:t> </a:t>
            </a:r>
            <a:r>
              <a:rPr lang="en-US" dirty="0" err="1" smtClean="0"/>
              <a:t>absolutos</a:t>
            </a:r>
            <a:r>
              <a:rPr lang="en-US" dirty="0" smtClean="0"/>
              <a:t> ( ex: </a:t>
            </a:r>
            <a:r>
              <a:rPr lang="en-US" dirty="0" err="1" smtClean="0"/>
              <a:t>temperatura</a:t>
            </a:r>
            <a:r>
              <a:rPr lang="en-US" dirty="0" smtClean="0"/>
              <a:t>)</a:t>
            </a:r>
          </a:p>
          <a:p>
            <a:r>
              <a:rPr lang="en-US" dirty="0" smtClean="0"/>
              <a:t>OBS: </a:t>
            </a:r>
            <a:r>
              <a:rPr lang="en-US" dirty="0" err="1" smtClean="0"/>
              <a:t>Possui</a:t>
            </a:r>
            <a:r>
              <a:rPr lang="en-US" dirty="0" smtClean="0"/>
              <a:t> </a:t>
            </a:r>
            <a:r>
              <a:rPr lang="en-US" dirty="0" err="1" smtClean="0"/>
              <a:t>pouca</a:t>
            </a:r>
            <a:r>
              <a:rPr lang="en-US" dirty="0" smtClean="0"/>
              <a:t> </a:t>
            </a:r>
            <a:r>
              <a:rPr lang="en-US" dirty="0" err="1" smtClean="0"/>
              <a:t>aplicablidade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estudos</a:t>
            </a:r>
            <a:r>
              <a:rPr lang="en-US" dirty="0" smtClean="0"/>
              <a:t> de </a:t>
            </a:r>
            <a:r>
              <a:rPr lang="en-US" dirty="0" err="1" smtClean="0"/>
              <a:t>linguagens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827584" y="692696"/>
            <a:ext cx="62646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Problema</a:t>
            </a:r>
            <a:r>
              <a:rPr lang="en-US" b="1" dirty="0" smtClean="0"/>
              <a:t>:</a:t>
            </a:r>
          </a:p>
          <a:p>
            <a:r>
              <a:rPr lang="en-US" dirty="0" err="1" smtClean="0"/>
              <a:t>Você</a:t>
            </a:r>
            <a:r>
              <a:rPr lang="en-US" dirty="0" smtClean="0"/>
              <a:t> é professor e </a:t>
            </a:r>
            <a:r>
              <a:rPr lang="en-US" dirty="0" err="1" smtClean="0"/>
              <a:t>desenvolveu</a:t>
            </a:r>
            <a:r>
              <a:rPr lang="en-US" dirty="0" smtClean="0"/>
              <a:t> um material </a:t>
            </a:r>
            <a:r>
              <a:rPr lang="en-US" dirty="0" err="1" smtClean="0"/>
              <a:t>didático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acredita</a:t>
            </a:r>
            <a:r>
              <a:rPr lang="en-US" dirty="0" smtClean="0"/>
              <a:t> ser superior </a:t>
            </a:r>
            <a:r>
              <a:rPr lang="en-US" dirty="0" err="1" smtClean="0"/>
              <a:t>àquele</a:t>
            </a:r>
            <a:r>
              <a:rPr lang="en-US" dirty="0" smtClean="0"/>
              <a:t> </a:t>
            </a:r>
            <a:r>
              <a:rPr lang="en-US" dirty="0" err="1" smtClean="0"/>
              <a:t>tradicionalmente</a:t>
            </a:r>
            <a:r>
              <a:rPr lang="en-US" dirty="0" smtClean="0"/>
              <a:t> </a:t>
            </a:r>
            <a:r>
              <a:rPr lang="en-US" dirty="0" err="1" smtClean="0"/>
              <a:t>usado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sua</a:t>
            </a:r>
            <a:r>
              <a:rPr lang="en-US" dirty="0" smtClean="0"/>
              <a:t> </a:t>
            </a:r>
            <a:r>
              <a:rPr lang="en-US" dirty="0" err="1" smtClean="0"/>
              <a:t>escola</a:t>
            </a:r>
            <a:r>
              <a:rPr lang="en-US" dirty="0" smtClean="0"/>
              <a:t>. No </a:t>
            </a:r>
            <a:r>
              <a:rPr lang="en-US" dirty="0" err="1" smtClean="0"/>
              <a:t>entanto</a:t>
            </a:r>
            <a:r>
              <a:rPr lang="en-US" dirty="0" smtClean="0"/>
              <a:t>,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seus</a:t>
            </a:r>
            <a:r>
              <a:rPr lang="en-US" dirty="0" smtClean="0"/>
              <a:t> </a:t>
            </a:r>
            <a:r>
              <a:rPr lang="en-US" dirty="0" err="1" smtClean="0"/>
              <a:t>colegas</a:t>
            </a:r>
            <a:r>
              <a:rPr lang="en-US" dirty="0" smtClean="0"/>
              <a:t> </a:t>
            </a:r>
            <a:r>
              <a:rPr lang="en-US" dirty="0" err="1" smtClean="0"/>
              <a:t>estão</a:t>
            </a:r>
            <a:r>
              <a:rPr lang="en-US" dirty="0" smtClean="0"/>
              <a:t> </a:t>
            </a:r>
            <a:r>
              <a:rPr lang="en-US" dirty="0" err="1" smtClean="0"/>
              <a:t>céticos</a:t>
            </a:r>
            <a:r>
              <a:rPr lang="en-US" dirty="0" smtClean="0"/>
              <a:t> </a:t>
            </a:r>
            <a:r>
              <a:rPr lang="en-US" dirty="0" err="1" smtClean="0"/>
              <a:t>quanto</a:t>
            </a:r>
            <a:r>
              <a:rPr lang="en-US" dirty="0" smtClean="0"/>
              <a:t> à </a:t>
            </a:r>
            <a:r>
              <a:rPr lang="en-US" dirty="0" err="1" smtClean="0"/>
              <a:t>sua</a:t>
            </a:r>
            <a:r>
              <a:rPr lang="en-US" dirty="0" smtClean="0"/>
              <a:t> </a:t>
            </a:r>
            <a:r>
              <a:rPr lang="en-US" dirty="0" err="1" smtClean="0"/>
              <a:t>inovação</a:t>
            </a:r>
            <a:r>
              <a:rPr lang="en-US" dirty="0" smtClean="0"/>
              <a:t>. Como </a:t>
            </a:r>
            <a:r>
              <a:rPr lang="en-US" dirty="0" err="1" smtClean="0"/>
              <a:t>convencê</a:t>
            </a:r>
            <a:r>
              <a:rPr lang="en-US" dirty="0" smtClean="0"/>
              <a:t>-los de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seu</a:t>
            </a:r>
            <a:r>
              <a:rPr lang="en-US" dirty="0" smtClean="0"/>
              <a:t> material é </a:t>
            </a:r>
            <a:r>
              <a:rPr lang="en-US" dirty="0" err="1" smtClean="0"/>
              <a:t>melhor</a:t>
            </a:r>
            <a:r>
              <a:rPr lang="en-US" dirty="0" smtClean="0"/>
              <a:t> do </a:t>
            </a:r>
            <a:r>
              <a:rPr lang="en-US" dirty="0" err="1" smtClean="0"/>
              <a:t>que</a:t>
            </a:r>
            <a:r>
              <a:rPr lang="en-US" dirty="0" smtClean="0"/>
              <a:t> o </a:t>
            </a:r>
            <a:r>
              <a:rPr lang="en-US" dirty="0" err="1" smtClean="0"/>
              <a:t>atual</a:t>
            </a:r>
            <a:r>
              <a:rPr lang="en-US" dirty="0" smtClean="0"/>
              <a:t>?</a:t>
            </a:r>
            <a:endParaRPr lang="pt-BR" dirty="0"/>
          </a:p>
        </p:txBody>
      </p:sp>
      <p:pic>
        <p:nvPicPr>
          <p:cNvPr id="3" name="Imagem 2" descr="interrogacao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1920" y="2870795"/>
            <a:ext cx="3705225" cy="3438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827584" y="692696"/>
            <a:ext cx="69127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Fazer</a:t>
            </a:r>
            <a:r>
              <a:rPr lang="en-US" dirty="0" smtClean="0"/>
              <a:t> </a:t>
            </a:r>
            <a:r>
              <a:rPr lang="en-US" dirty="0" err="1" smtClean="0"/>
              <a:t>entrevistas</a:t>
            </a:r>
            <a:r>
              <a:rPr lang="en-US" dirty="0" smtClean="0"/>
              <a:t> e </a:t>
            </a:r>
            <a:r>
              <a:rPr lang="en-US" dirty="0" err="1" smtClean="0"/>
              <a:t>distribuir</a:t>
            </a:r>
            <a:r>
              <a:rPr lang="en-US" dirty="0" smtClean="0"/>
              <a:t> </a:t>
            </a:r>
            <a:r>
              <a:rPr lang="en-US" dirty="0" err="1" smtClean="0"/>
              <a:t>questionários</a:t>
            </a:r>
            <a:r>
              <a:rPr lang="en-US" dirty="0" smtClean="0"/>
              <a:t> entre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alunos</a:t>
            </a:r>
            <a:r>
              <a:rPr lang="en-US" dirty="0" smtClean="0"/>
              <a:t>,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coletar</a:t>
            </a:r>
            <a:r>
              <a:rPr lang="en-US" dirty="0" smtClean="0"/>
              <a:t> </a:t>
            </a:r>
            <a:r>
              <a:rPr lang="en-US" dirty="0" err="1" smtClean="0"/>
              <a:t>suas</a:t>
            </a:r>
            <a:r>
              <a:rPr lang="en-US" dirty="0" smtClean="0"/>
              <a:t> </a:t>
            </a:r>
            <a:r>
              <a:rPr lang="en-US" dirty="0" err="1" smtClean="0"/>
              <a:t>impressões</a:t>
            </a:r>
            <a:r>
              <a:rPr lang="en-US" dirty="0" smtClean="0"/>
              <a:t> </a:t>
            </a:r>
            <a:r>
              <a:rPr lang="en-US" dirty="0" err="1" smtClean="0"/>
              <a:t>subjetivas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r>
              <a:rPr lang="en-US" dirty="0" err="1" smtClean="0"/>
              <a:t>Convidar</a:t>
            </a:r>
            <a:r>
              <a:rPr lang="en-US" dirty="0" smtClean="0"/>
              <a:t> um </a:t>
            </a:r>
            <a:r>
              <a:rPr lang="en-US" dirty="0" err="1" smtClean="0"/>
              <a:t>colega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assistir</a:t>
            </a:r>
            <a:r>
              <a:rPr lang="en-US" dirty="0" smtClean="0"/>
              <a:t> </a:t>
            </a:r>
            <a:r>
              <a:rPr lang="en-US" dirty="0" err="1" smtClean="0"/>
              <a:t>suas</a:t>
            </a:r>
            <a:r>
              <a:rPr lang="en-US" dirty="0" smtClean="0"/>
              <a:t> </a:t>
            </a:r>
            <a:r>
              <a:rPr lang="en-US" dirty="0" err="1" smtClean="0"/>
              <a:t>aulas</a:t>
            </a:r>
            <a:r>
              <a:rPr lang="en-US" dirty="0" smtClean="0"/>
              <a:t> e </a:t>
            </a:r>
            <a:r>
              <a:rPr lang="en-US" dirty="0" err="1" smtClean="0"/>
              <a:t>gerar</a:t>
            </a:r>
            <a:r>
              <a:rPr lang="en-US" dirty="0" smtClean="0"/>
              <a:t> um </a:t>
            </a:r>
            <a:r>
              <a:rPr lang="en-US" dirty="0" err="1" smtClean="0"/>
              <a:t>registro</a:t>
            </a:r>
            <a:r>
              <a:rPr lang="en-US" dirty="0" smtClean="0"/>
              <a:t> </a:t>
            </a:r>
            <a:r>
              <a:rPr lang="en-US" dirty="0" err="1" smtClean="0"/>
              <a:t>etnográfico</a:t>
            </a:r>
            <a:r>
              <a:rPr lang="en-US" dirty="0" smtClean="0"/>
              <a:t> do </a:t>
            </a:r>
            <a:r>
              <a:rPr lang="en-US" dirty="0" err="1" smtClean="0"/>
              <a:t>andamento</a:t>
            </a:r>
            <a:r>
              <a:rPr lang="en-US" dirty="0" smtClean="0"/>
              <a:t> do </a:t>
            </a:r>
            <a:r>
              <a:rPr lang="en-US" dirty="0" err="1" smtClean="0"/>
              <a:t>seu</a:t>
            </a:r>
            <a:r>
              <a:rPr lang="en-US" dirty="0" smtClean="0"/>
              <a:t> </a:t>
            </a:r>
            <a:r>
              <a:rPr lang="en-US" dirty="0" err="1" smtClean="0"/>
              <a:t>método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sala</a:t>
            </a:r>
            <a:r>
              <a:rPr lang="en-US" dirty="0" smtClean="0"/>
              <a:t> de aula?</a:t>
            </a:r>
          </a:p>
          <a:p>
            <a:endParaRPr lang="en-US" dirty="0"/>
          </a:p>
          <a:p>
            <a:r>
              <a:rPr lang="en-US" dirty="0" err="1" smtClean="0"/>
              <a:t>Aplicar</a:t>
            </a:r>
            <a:r>
              <a:rPr lang="en-US" dirty="0" smtClean="0"/>
              <a:t> </a:t>
            </a:r>
            <a:r>
              <a:rPr lang="en-US" dirty="0" err="1" smtClean="0"/>
              <a:t>provas</a:t>
            </a:r>
            <a:r>
              <a:rPr lang="en-US" dirty="0" smtClean="0"/>
              <a:t> </a:t>
            </a:r>
            <a:r>
              <a:rPr lang="en-US" dirty="0" err="1" smtClean="0"/>
              <a:t>aos</a:t>
            </a:r>
            <a:r>
              <a:rPr lang="en-US" dirty="0" smtClean="0"/>
              <a:t> </a:t>
            </a:r>
            <a:r>
              <a:rPr lang="en-US" dirty="0" err="1" smtClean="0"/>
              <a:t>seus</a:t>
            </a:r>
            <a:r>
              <a:rPr lang="en-US" dirty="0" smtClean="0"/>
              <a:t> </a:t>
            </a:r>
            <a:r>
              <a:rPr lang="en-US" dirty="0" err="1" smtClean="0"/>
              <a:t>alunos</a:t>
            </a:r>
            <a:r>
              <a:rPr lang="en-US" dirty="0" smtClean="0"/>
              <a:t> </a:t>
            </a:r>
            <a:r>
              <a:rPr lang="en-US" dirty="0" err="1" smtClean="0"/>
              <a:t>ao</a:t>
            </a:r>
            <a:r>
              <a:rPr lang="en-US" dirty="0" smtClean="0"/>
              <a:t> final do </a:t>
            </a:r>
            <a:r>
              <a:rPr lang="en-US" dirty="0" err="1" smtClean="0"/>
              <a:t>semestre</a:t>
            </a:r>
            <a:r>
              <a:rPr lang="en-US" dirty="0" smtClean="0"/>
              <a:t> e </a:t>
            </a:r>
            <a:r>
              <a:rPr lang="en-US" dirty="0" err="1" smtClean="0"/>
              <a:t>apresentar</a:t>
            </a:r>
            <a:r>
              <a:rPr lang="en-US" dirty="0" smtClean="0"/>
              <a:t> o </a:t>
            </a:r>
            <a:r>
              <a:rPr lang="en-US" dirty="0" err="1" smtClean="0"/>
              <a:t>resultado</a:t>
            </a:r>
            <a:r>
              <a:rPr lang="en-US" dirty="0"/>
              <a:t> </a:t>
            </a:r>
            <a:r>
              <a:rPr lang="en-US" dirty="0" err="1" smtClean="0"/>
              <a:t>aos</a:t>
            </a:r>
            <a:r>
              <a:rPr lang="en-US" dirty="0" smtClean="0"/>
              <a:t> </a:t>
            </a:r>
            <a:r>
              <a:rPr lang="en-US" dirty="0" err="1" smtClean="0"/>
              <a:t>seus</a:t>
            </a:r>
            <a:r>
              <a:rPr lang="en-US" dirty="0" smtClean="0"/>
              <a:t> </a:t>
            </a:r>
            <a:r>
              <a:rPr lang="en-US" dirty="0" err="1" smtClean="0"/>
              <a:t>colegas</a:t>
            </a:r>
            <a:r>
              <a:rPr lang="en-US" dirty="0" smtClean="0"/>
              <a:t>, </a:t>
            </a:r>
            <a:r>
              <a:rPr lang="en-US" dirty="0" err="1" smtClean="0"/>
              <a:t>caso</a:t>
            </a:r>
            <a:r>
              <a:rPr lang="en-US" dirty="0" smtClean="0"/>
              <a:t> </a:t>
            </a:r>
            <a:r>
              <a:rPr lang="en-US" dirty="0" err="1" smtClean="0"/>
              <a:t>ele</a:t>
            </a:r>
            <a:r>
              <a:rPr lang="en-US" dirty="0" smtClean="0"/>
              <a:t> </a:t>
            </a:r>
            <a:r>
              <a:rPr lang="en-US" dirty="0" err="1" smtClean="0"/>
              <a:t>seja</a:t>
            </a:r>
            <a:r>
              <a:rPr lang="en-US" dirty="0" smtClean="0"/>
              <a:t> </a:t>
            </a:r>
            <a:r>
              <a:rPr lang="en-US" dirty="0" err="1" smtClean="0"/>
              <a:t>favorável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endParaRPr lang="pt-BR" dirty="0"/>
          </a:p>
        </p:txBody>
      </p:sp>
      <p:pic>
        <p:nvPicPr>
          <p:cNvPr id="3" name="Imagem 2" descr="professorprova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3501008"/>
            <a:ext cx="6807557" cy="23652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ultiplicar 6"/>
          <p:cNvSpPr/>
          <p:nvPr/>
        </p:nvSpPr>
        <p:spPr>
          <a:xfrm>
            <a:off x="2555776" y="1196752"/>
            <a:ext cx="3168352" cy="2808312"/>
          </a:xfrm>
          <a:prstGeom prst="mathMultiply">
            <a:avLst/>
          </a:prstGeom>
          <a:solidFill>
            <a:srgbClr val="FF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1907704" y="2204864"/>
            <a:ext cx="51125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“One-shot research”</a:t>
            </a:r>
            <a:endParaRPr lang="pt-BR" sz="3600" b="1" dirty="0" smtClean="0"/>
          </a:p>
          <a:p>
            <a:endParaRPr lang="pt-BR" dirty="0"/>
          </a:p>
        </p:txBody>
      </p:sp>
      <p:sp>
        <p:nvSpPr>
          <p:cNvPr id="10" name="CaixaDeTexto 9"/>
          <p:cNvSpPr txBox="1"/>
          <p:nvPr/>
        </p:nvSpPr>
        <p:spPr>
          <a:xfrm>
            <a:off x="827584" y="4365104"/>
            <a:ext cx="6696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Pesquisa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envolve</a:t>
            </a:r>
            <a:r>
              <a:rPr lang="en-US" dirty="0" smtClean="0"/>
              <a:t> um </a:t>
            </a:r>
            <a:r>
              <a:rPr lang="en-US" dirty="0" err="1" smtClean="0"/>
              <a:t>único</a:t>
            </a:r>
            <a:r>
              <a:rPr lang="en-US" dirty="0" smtClean="0"/>
              <a:t> </a:t>
            </a:r>
            <a:r>
              <a:rPr lang="en-US" dirty="0" err="1" smtClean="0"/>
              <a:t>grupo</a:t>
            </a:r>
            <a:r>
              <a:rPr lang="en-US" dirty="0"/>
              <a:t> </a:t>
            </a:r>
            <a:r>
              <a:rPr lang="en-US" dirty="0" err="1" smtClean="0"/>
              <a:t>observado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única</a:t>
            </a:r>
            <a:r>
              <a:rPr lang="en-US" dirty="0" smtClean="0"/>
              <a:t> </a:t>
            </a:r>
            <a:r>
              <a:rPr lang="en-US" dirty="0" err="1" smtClean="0"/>
              <a:t>vez</a:t>
            </a:r>
            <a:endParaRPr lang="en-US" dirty="0" smtClean="0"/>
          </a:p>
          <a:p>
            <a:endParaRPr lang="en-US" dirty="0"/>
          </a:p>
          <a:p>
            <a:pPr>
              <a:buFont typeface="Arial" charset="0"/>
              <a:buChar char="•"/>
            </a:pPr>
            <a:r>
              <a:rPr lang="en-US" dirty="0" smtClean="0"/>
              <a:t> </a:t>
            </a:r>
            <a:r>
              <a:rPr lang="en-US" dirty="0" err="1" smtClean="0"/>
              <a:t>Comprometer</a:t>
            </a:r>
            <a:r>
              <a:rPr lang="en-US" dirty="0" smtClean="0"/>
              <a:t> </a:t>
            </a:r>
            <a:r>
              <a:rPr lang="en-US" dirty="0" err="1" smtClean="0"/>
              <a:t>seu</a:t>
            </a:r>
            <a:r>
              <a:rPr lang="en-US" dirty="0" smtClean="0"/>
              <a:t> valor </a:t>
            </a:r>
            <a:r>
              <a:rPr lang="en-US" dirty="0" err="1" smtClean="0"/>
              <a:t>científico</a:t>
            </a:r>
            <a:endParaRPr lang="en-US" dirty="0" smtClean="0"/>
          </a:p>
          <a:p>
            <a:pPr>
              <a:buFont typeface="Arial" charset="0"/>
              <a:buChar char="•"/>
            </a:pPr>
            <a:r>
              <a:rPr lang="en-US" dirty="0" smtClean="0"/>
              <a:t> Ser </a:t>
            </a:r>
            <a:r>
              <a:rPr lang="en-US" dirty="0" err="1" smtClean="0"/>
              <a:t>quase</a:t>
            </a:r>
            <a:r>
              <a:rPr lang="en-US" dirty="0" smtClean="0"/>
              <a:t> </a:t>
            </a:r>
            <a:r>
              <a:rPr lang="en-US" dirty="0" err="1" smtClean="0"/>
              <a:t>antiético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e 1"/>
          <p:cNvSpPr/>
          <p:nvPr/>
        </p:nvSpPr>
        <p:spPr>
          <a:xfrm>
            <a:off x="1115616" y="755412"/>
            <a:ext cx="2016224" cy="1872208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Elipse 2"/>
          <p:cNvSpPr/>
          <p:nvPr/>
        </p:nvSpPr>
        <p:spPr>
          <a:xfrm>
            <a:off x="4788024" y="755412"/>
            <a:ext cx="2016224" cy="1872208"/>
          </a:xfrm>
          <a:prstGeom prst="ellipse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CaixaDeTexto 3"/>
          <p:cNvSpPr txBox="1"/>
          <p:nvPr/>
        </p:nvSpPr>
        <p:spPr>
          <a:xfrm>
            <a:off x="5436096" y="1043444"/>
            <a:ext cx="8640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/>
              <a:t>B</a:t>
            </a:r>
            <a:endParaRPr lang="pt-BR" sz="80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1691680" y="1052736"/>
            <a:ext cx="8640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/>
              <a:t>A</a:t>
            </a:r>
            <a:endParaRPr lang="pt-BR" sz="8000" dirty="0"/>
          </a:p>
        </p:txBody>
      </p:sp>
      <p:sp>
        <p:nvSpPr>
          <p:cNvPr id="6" name="CaixaDeTexto 5"/>
          <p:cNvSpPr txBox="1"/>
          <p:nvPr/>
        </p:nvSpPr>
        <p:spPr>
          <a:xfrm>
            <a:off x="4644008" y="292494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MATERIAL INOVADOR</a:t>
            </a:r>
            <a:endParaRPr lang="pt-BR" dirty="0"/>
          </a:p>
        </p:txBody>
      </p:sp>
      <p:sp>
        <p:nvSpPr>
          <p:cNvPr id="7" name="CaixaDeTexto 6"/>
          <p:cNvSpPr txBox="1"/>
          <p:nvPr/>
        </p:nvSpPr>
        <p:spPr>
          <a:xfrm>
            <a:off x="899592" y="2924944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MATERIAL TRADICIONAL</a:t>
            </a:r>
            <a:endParaRPr lang="pt-BR" dirty="0"/>
          </a:p>
        </p:txBody>
      </p:sp>
      <p:pic>
        <p:nvPicPr>
          <p:cNvPr id="8" name="Imagem 7" descr="ChicoBen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5976" y="3856831"/>
            <a:ext cx="3654859" cy="2812529"/>
          </a:xfrm>
          <a:prstGeom prst="rect">
            <a:avLst/>
          </a:prstGeom>
        </p:spPr>
      </p:pic>
      <p:sp>
        <p:nvSpPr>
          <p:cNvPr id="9" name="CaixaDeTexto 8"/>
          <p:cNvSpPr txBox="1"/>
          <p:nvPr/>
        </p:nvSpPr>
        <p:spPr>
          <a:xfrm>
            <a:off x="899592" y="4725144"/>
            <a:ext cx="30243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Aplicar</a:t>
            </a:r>
            <a:r>
              <a:rPr lang="en-US" dirty="0" smtClean="0"/>
              <a:t> </a:t>
            </a:r>
            <a:r>
              <a:rPr lang="en-US" dirty="0" err="1" smtClean="0"/>
              <a:t>provas</a:t>
            </a:r>
            <a:r>
              <a:rPr lang="en-US" dirty="0" smtClean="0"/>
              <a:t> </a:t>
            </a:r>
            <a:r>
              <a:rPr lang="en-US" dirty="0" err="1" smtClean="0"/>
              <a:t>ao</a:t>
            </a:r>
            <a:r>
              <a:rPr lang="en-US" dirty="0" smtClean="0"/>
              <a:t> </a:t>
            </a:r>
            <a:r>
              <a:rPr lang="en-US" dirty="0" err="1" smtClean="0"/>
              <a:t>início</a:t>
            </a:r>
            <a:r>
              <a:rPr lang="en-US" dirty="0" smtClean="0"/>
              <a:t> e </a:t>
            </a:r>
            <a:r>
              <a:rPr lang="en-US" dirty="0" err="1" smtClean="0"/>
              <a:t>ao</a:t>
            </a:r>
            <a:r>
              <a:rPr lang="en-US" dirty="0" smtClean="0"/>
              <a:t> final do </a:t>
            </a:r>
            <a:r>
              <a:rPr lang="en-US" dirty="0" err="1" smtClean="0"/>
              <a:t>experimento</a:t>
            </a:r>
            <a:r>
              <a:rPr lang="en-US" dirty="0" smtClean="0"/>
              <a:t> </a:t>
            </a:r>
          </a:p>
          <a:p>
            <a:r>
              <a:rPr lang="en-US" dirty="0" smtClean="0"/>
              <a:t>(</a:t>
            </a:r>
            <a:r>
              <a:rPr lang="en-US" dirty="0" err="1" smtClean="0"/>
              <a:t>pré</a:t>
            </a:r>
            <a:r>
              <a:rPr lang="en-US" dirty="0" smtClean="0"/>
              <a:t> e </a:t>
            </a:r>
            <a:r>
              <a:rPr lang="en-US" dirty="0" err="1" smtClean="0"/>
              <a:t>pós</a:t>
            </a:r>
            <a:r>
              <a:rPr lang="en-US" dirty="0" err="1"/>
              <a:t>-</a:t>
            </a:r>
            <a:r>
              <a:rPr lang="en-US" dirty="0" err="1" smtClean="0"/>
              <a:t>teste</a:t>
            </a:r>
            <a:r>
              <a:rPr lang="en-US" dirty="0" smtClean="0"/>
              <a:t>)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o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pulent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Solstí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287</TotalTime>
  <Words>1267</Words>
  <Application>Microsoft Office PowerPoint</Application>
  <PresentationFormat>Apresentação na tela (4:3)</PresentationFormat>
  <Paragraphs>144</Paragraphs>
  <Slides>22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22</vt:i4>
      </vt:variant>
    </vt:vector>
  </HeadingPairs>
  <TitlesOfParts>
    <vt:vector size="23" baseType="lpstr">
      <vt:lpstr>Opulento</vt:lpstr>
      <vt:lpstr>O MÉTODO EXPERIMENTAL The experimental method Nunan, 1992, p. 24 a 28 </vt:lpstr>
      <vt:lpstr>“THOMAS Grandgrid, sir… a man of facts and calculations. A man who proceeds upon the principle that two and two are four, and nothing over (…)”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Tipos de DESIGN de pesquisa  RESEARCH DESIGN TYPES Mackey &amp; Gass, 2005, p.145-148 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 MÉTODO EXPERIMENTAL</dc:title>
  <dc:creator>Marina Santos</dc:creator>
  <cp:lastModifiedBy>Marina Santos</cp:lastModifiedBy>
  <cp:revision>39</cp:revision>
  <dcterms:created xsi:type="dcterms:W3CDTF">2015-03-24T18:44:05Z</dcterms:created>
  <dcterms:modified xsi:type="dcterms:W3CDTF">2015-03-25T13:18:21Z</dcterms:modified>
</cp:coreProperties>
</file>