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5"/>
  </p:notesMasterIdLst>
  <p:sldIdLst>
    <p:sldId id="256" r:id="rId2"/>
    <p:sldId id="257" r:id="rId3"/>
    <p:sldId id="266" r:id="rId4"/>
    <p:sldId id="258" r:id="rId5"/>
    <p:sldId id="261" r:id="rId6"/>
    <p:sldId id="262" r:id="rId7"/>
    <p:sldId id="260" r:id="rId8"/>
    <p:sldId id="265" r:id="rId9"/>
    <p:sldId id="268" r:id="rId10"/>
    <p:sldId id="264" r:id="rId11"/>
    <p:sldId id="269" r:id="rId12"/>
    <p:sldId id="270" r:id="rId13"/>
    <p:sldId id="263" r:id="rId14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9" autoAdjust="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C0931B-87C1-40F6-BC9B-E4C3722E34E8}" type="datetimeFigureOut">
              <a:rPr lang="pt-BR" smtClean="0"/>
              <a:pPr/>
              <a:t>06/10/2017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61EC7D-3DE6-4F83-A21C-871A9E5C4B7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61EC7D-3DE6-4F83-A21C-871A9E5C4B76}" type="slidenum">
              <a:rPr lang="pt-BR" smtClean="0"/>
              <a:pPr/>
              <a:t>5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ângulo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927556ED-D5F3-4AAB-9006-FB29721DC0ED}" type="datetimeFigureOut">
              <a:rPr lang="pt-BR" smtClean="0"/>
              <a:pPr/>
              <a:t>06/10/2017</a:t>
            </a:fld>
            <a:endParaRPr lang="pt-BR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F40FD8-CA97-48D3-B2A1-4D7EBFAC2E4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556ED-D5F3-4AAB-9006-FB29721DC0ED}" type="datetimeFigureOut">
              <a:rPr lang="pt-BR" smtClean="0"/>
              <a:pPr/>
              <a:t>06/10/2017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40FD8-CA97-48D3-B2A1-4D7EBFAC2E4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927556ED-D5F3-4AAB-9006-FB29721DC0ED}" type="datetimeFigureOut">
              <a:rPr lang="pt-BR" smtClean="0"/>
              <a:pPr/>
              <a:t>06/10/2017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pt-BR"/>
          </a:p>
        </p:txBody>
      </p:sp>
      <p:sp>
        <p:nvSpPr>
          <p:cNvPr id="7" name="Retângulo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45F40FD8-CA97-48D3-B2A1-4D7EBFAC2E4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556ED-D5F3-4AAB-9006-FB29721DC0ED}" type="datetimeFigureOut">
              <a:rPr lang="pt-BR" smtClean="0"/>
              <a:pPr/>
              <a:t>06/10/2017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5F40FD8-CA97-48D3-B2A1-4D7EBFAC2E4A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7" name="Retângulo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556ED-D5F3-4AAB-9006-FB29721DC0ED}" type="datetimeFigureOut">
              <a:rPr lang="pt-BR" smtClean="0"/>
              <a:pPr/>
              <a:t>06/10/2017</a:t>
            </a:fld>
            <a:endParaRPr lang="pt-BR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45F40FD8-CA97-48D3-B2A1-4D7EBFAC2E4A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8" name="Espaço Reservado para Data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27556ED-D5F3-4AAB-9006-FB29721DC0ED}" type="datetimeFigureOut">
              <a:rPr lang="pt-BR" smtClean="0"/>
              <a:pPr/>
              <a:t>06/10/2017</a:t>
            </a:fld>
            <a:endParaRPr lang="pt-BR"/>
          </a:p>
        </p:txBody>
      </p:sp>
      <p:sp>
        <p:nvSpPr>
          <p:cNvPr id="10" name="Espaço Reservado para Número de Slid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5F40FD8-CA97-48D3-B2A1-4D7EBFAC2E4A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2" name="Espaço Reservado para Rodapé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27556ED-D5F3-4AAB-9006-FB29721DC0ED}" type="datetimeFigureOut">
              <a:rPr lang="pt-BR" smtClean="0"/>
              <a:pPr/>
              <a:t>06/10/2017</a:t>
            </a:fld>
            <a:endParaRPr lang="pt-BR"/>
          </a:p>
        </p:txBody>
      </p:sp>
      <p:sp>
        <p:nvSpPr>
          <p:cNvPr id="12" name="Espaço Reservado para Número de Slid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5F40FD8-CA97-48D3-B2A1-4D7EBFAC2E4A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pt-BR"/>
          </a:p>
        </p:txBody>
      </p:sp>
      <p:sp>
        <p:nvSpPr>
          <p:cNvPr id="16" name="Espaço Reservado para Texto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5" name="Espaço Reservado para Texto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556ED-D5F3-4AAB-9006-FB29721DC0ED}" type="datetimeFigureOut">
              <a:rPr lang="pt-BR" smtClean="0"/>
              <a:pPr/>
              <a:t>06/10/2017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5F40FD8-CA97-48D3-B2A1-4D7EBFAC2E4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556ED-D5F3-4AAB-9006-FB29721DC0ED}" type="datetimeFigureOut">
              <a:rPr lang="pt-BR" smtClean="0"/>
              <a:pPr/>
              <a:t>06/10/2017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F40FD8-CA97-48D3-B2A1-4D7EBFAC2E4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556ED-D5F3-4AAB-9006-FB29721DC0ED}" type="datetimeFigureOut">
              <a:rPr lang="pt-BR" smtClean="0"/>
              <a:pPr/>
              <a:t>06/10/2017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5F40FD8-CA97-48D3-B2A1-4D7EBFAC2E4A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8" name="Retângulo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1" name="Retângulo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927556ED-D5F3-4AAB-9006-FB29721DC0ED}" type="datetimeFigureOut">
              <a:rPr lang="pt-BR" smtClean="0"/>
              <a:pPr/>
              <a:t>06/10/2017</a:t>
            </a:fld>
            <a:endParaRPr lang="pt-BR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45F40FD8-CA97-48D3-B2A1-4D7EBFAC2E4A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27556ED-D5F3-4AAB-9006-FB29721DC0ED}" type="datetimeFigureOut">
              <a:rPr lang="pt-BR" smtClean="0"/>
              <a:pPr/>
              <a:t>06/10/2017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Retângulo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5F40FD8-CA97-48D3-B2A1-4D7EBFAC2E4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47664" y="2996952"/>
            <a:ext cx="6477000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pt-BR" b="1" cap="none" dirty="0" smtClean="0">
                <a:solidFill>
                  <a:schemeClr val="tx1"/>
                </a:solidFill>
              </a:rPr>
              <a:t>NARRATIVAS </a:t>
            </a:r>
            <a:r>
              <a:rPr lang="pt-BR" b="1" dirty="0" smtClean="0">
                <a:solidFill>
                  <a:schemeClr val="tx1"/>
                </a:solidFill>
              </a:rPr>
              <a:t/>
            </a:r>
            <a:br>
              <a:rPr lang="pt-BR" b="1" dirty="0" smtClean="0">
                <a:solidFill>
                  <a:schemeClr val="tx1"/>
                </a:solidFill>
              </a:rPr>
            </a:br>
            <a:r>
              <a:rPr lang="pt-BR" b="1" dirty="0" smtClean="0">
                <a:solidFill>
                  <a:schemeClr val="tx1"/>
                </a:solidFill>
              </a:rPr>
              <a:t>biográficas </a:t>
            </a:r>
            <a:r>
              <a:rPr lang="pt-BR" b="1" cap="none" dirty="0" smtClean="0">
                <a:solidFill>
                  <a:schemeClr val="tx1"/>
                </a:solidFill>
              </a:rPr>
              <a:t>e</a:t>
            </a:r>
            <a:r>
              <a:rPr lang="pt-BR" b="1" dirty="0" smtClean="0">
                <a:solidFill>
                  <a:schemeClr val="tx1"/>
                </a:solidFill>
              </a:rPr>
              <a:t> autobiográficas </a:t>
            </a:r>
            <a:r>
              <a:rPr lang="pt-BR" b="1" dirty="0"/>
              <a:t/>
            </a:r>
            <a:br>
              <a:rPr lang="pt-BR" b="1" dirty="0"/>
            </a:br>
            <a:endParaRPr lang="pt-BR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smtClean="0"/>
              <a:t>Susana Nogueira Balsa Coelho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3528" y="228600"/>
            <a:ext cx="8568952" cy="990600"/>
          </a:xfrm>
        </p:spPr>
        <p:txBody>
          <a:bodyPr/>
          <a:lstStyle/>
          <a:p>
            <a:pPr algn="ctr"/>
            <a:r>
              <a:rPr lang="pt-BR" b="1" dirty="0" smtClean="0"/>
              <a:t>O devir </a:t>
            </a:r>
            <a:r>
              <a:rPr lang="pt-BR" b="1" dirty="0" smtClean="0"/>
              <a:t>biográfico...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251520" y="1556792"/>
            <a:ext cx="8640960" cy="506916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pt-BR" sz="4400" dirty="0" smtClean="0"/>
              <a:t>A </a:t>
            </a:r>
            <a:r>
              <a:rPr lang="pt-BR" sz="4400" dirty="0" smtClean="0"/>
              <a:t>criatividade situada.</a:t>
            </a:r>
            <a:endParaRPr lang="pt-BR" sz="4400" dirty="0" smtClean="0"/>
          </a:p>
          <a:p>
            <a:pPr algn="just">
              <a:lnSpc>
                <a:spcPct val="150000"/>
              </a:lnSpc>
            </a:pPr>
            <a:r>
              <a:rPr lang="pt-BR" sz="4400" dirty="0" smtClean="0"/>
              <a:t>O</a:t>
            </a:r>
            <a:r>
              <a:rPr lang="pt-BR" sz="4400" dirty="0" smtClean="0"/>
              <a:t> </a:t>
            </a:r>
            <a:r>
              <a:rPr lang="pt-BR" sz="4400" dirty="0" smtClean="0"/>
              <a:t>encontro com o inesperado</a:t>
            </a:r>
            <a:r>
              <a:rPr lang="pt-BR" sz="4400" dirty="0" smtClean="0"/>
              <a:t>.</a:t>
            </a:r>
            <a:endParaRPr lang="pt-BR" sz="4400" dirty="0" smtClean="0"/>
          </a:p>
          <a:p>
            <a:pPr algn="just"/>
            <a:r>
              <a:rPr lang="pt-BR" sz="4400" dirty="0" smtClean="0"/>
              <a:t>A </a:t>
            </a:r>
            <a:r>
              <a:rPr lang="pt-BR" sz="4400" dirty="0" err="1" smtClean="0"/>
              <a:t>biograficidade</a:t>
            </a:r>
            <a:r>
              <a:rPr lang="pt-BR" sz="4400" dirty="0" smtClean="0"/>
              <a:t>, isto é, a capacidade de reelaboração do que foi vivido (CASTAÑEDA, MORALES, 2017).</a:t>
            </a:r>
            <a:endParaRPr lang="pt-BR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228600"/>
            <a:ext cx="8298504" cy="990600"/>
          </a:xfrm>
        </p:spPr>
        <p:txBody>
          <a:bodyPr>
            <a:noAutofit/>
          </a:bodyPr>
          <a:lstStyle/>
          <a:p>
            <a:r>
              <a:rPr lang="pt-BR" sz="6600" dirty="0" smtClean="0"/>
              <a:t>O devir...</a:t>
            </a:r>
            <a:endParaRPr lang="pt-BR" sz="6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323528" y="1484784"/>
            <a:ext cx="8442520" cy="4925144"/>
          </a:xfrm>
        </p:spPr>
        <p:txBody>
          <a:bodyPr>
            <a:normAutofit/>
          </a:bodyPr>
          <a:lstStyle/>
          <a:p>
            <a:pPr>
              <a:buNone/>
            </a:pPr>
            <a:endParaRPr lang="pt-BR" dirty="0" smtClean="0"/>
          </a:p>
          <a:p>
            <a:pPr algn="just"/>
            <a:r>
              <a:rPr lang="pt-BR" sz="4400" dirty="0" smtClean="0"/>
              <a:t>Não é história...</a:t>
            </a:r>
          </a:p>
          <a:p>
            <a:pPr algn="just"/>
            <a:endParaRPr lang="pt-BR" sz="4400" dirty="0" smtClean="0"/>
          </a:p>
          <a:p>
            <a:pPr algn="just"/>
            <a:r>
              <a:rPr lang="pt-BR" sz="4400" dirty="0" smtClean="0"/>
              <a:t>O devir não é chegar a uma posição predestinada, mas sim um processo contínuo e inventivo.</a:t>
            </a:r>
          </a:p>
          <a:p>
            <a:pPr algn="just">
              <a:buNone/>
            </a:pPr>
            <a:endParaRPr lang="pt-BR" sz="35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323528" y="1700808"/>
            <a:ext cx="8297416" cy="4608512"/>
          </a:xfrm>
        </p:spPr>
        <p:txBody>
          <a:bodyPr>
            <a:normAutofit fontScale="92500"/>
          </a:bodyPr>
          <a:lstStyle/>
          <a:p>
            <a:pPr algn="just"/>
            <a:endParaRPr lang="pt-BR" sz="4000" dirty="0" smtClean="0"/>
          </a:p>
          <a:p>
            <a:pPr algn="just"/>
            <a:r>
              <a:rPr lang="pt-BR" sz="4400" dirty="0" smtClean="0"/>
              <a:t>O devir, nas narrativas, nos convidam a </a:t>
            </a:r>
            <a:r>
              <a:rPr lang="pt-BR" sz="4400" b="1" dirty="0" smtClean="0"/>
              <a:t>“movimentos imprevisíveis, paradas repentinas, silêncios constrangedores e criações ainda não imaginadas” </a:t>
            </a:r>
            <a:r>
              <a:rPr lang="pt-BR" sz="4400" dirty="0" smtClean="0"/>
              <a:t>(CARDONETTI, OLIVEIRA, 2017, p.283).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Referências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251520" y="1860848"/>
            <a:ext cx="8513440" cy="4997152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pt-BR" dirty="0" smtClean="0">
                <a:ea typeface="ヒラギノ角ゴ Pro W3" pitchFamily="-128" charset="-128"/>
              </a:rPr>
              <a:t>BENSON, Phil. (Auto)</a:t>
            </a:r>
            <a:r>
              <a:rPr lang="pt-BR" dirty="0" err="1" smtClean="0">
                <a:ea typeface="ヒラギノ角ゴ Pro W3" pitchFamily="-128" charset="-128"/>
              </a:rPr>
              <a:t>biography</a:t>
            </a:r>
            <a:r>
              <a:rPr lang="pt-BR" dirty="0" smtClean="0">
                <a:ea typeface="ヒラギノ角ゴ Pro W3" pitchFamily="-128" charset="-128"/>
              </a:rPr>
              <a:t> </a:t>
            </a:r>
            <a:r>
              <a:rPr lang="pt-BR" dirty="0" err="1" smtClean="0">
                <a:ea typeface="ヒラギノ角ゴ Pro W3" pitchFamily="-128" charset="-128"/>
              </a:rPr>
              <a:t>and</a:t>
            </a:r>
            <a:r>
              <a:rPr lang="pt-BR" dirty="0" smtClean="0">
                <a:ea typeface="ヒラギノ角ゴ Pro W3" pitchFamily="-128" charset="-128"/>
              </a:rPr>
              <a:t> </a:t>
            </a:r>
            <a:r>
              <a:rPr lang="pt-BR" dirty="0" err="1" smtClean="0">
                <a:ea typeface="ヒラギノ角ゴ Pro W3" pitchFamily="-128" charset="-128"/>
              </a:rPr>
              <a:t>learner</a:t>
            </a:r>
            <a:r>
              <a:rPr lang="pt-BR" dirty="0" smtClean="0">
                <a:ea typeface="ヒラギノ角ゴ Pro W3" pitchFamily="-128" charset="-128"/>
              </a:rPr>
              <a:t> </a:t>
            </a:r>
            <a:r>
              <a:rPr lang="pt-BR" dirty="0" err="1" smtClean="0">
                <a:ea typeface="ヒラギノ角ゴ Pro W3" pitchFamily="-128" charset="-128"/>
              </a:rPr>
              <a:t>diversity</a:t>
            </a:r>
            <a:r>
              <a:rPr lang="pt-BR" dirty="0" smtClean="0">
                <a:ea typeface="ヒラギノ角ゴ Pro W3" pitchFamily="-128" charset="-128"/>
              </a:rPr>
              <a:t>. In</a:t>
            </a:r>
            <a:r>
              <a:rPr lang="pt-BR" i="1" dirty="0" smtClean="0">
                <a:ea typeface="ヒラギノ角ゴ Pro W3" pitchFamily="-128" charset="-128"/>
              </a:rPr>
              <a:t> BENSON, </a:t>
            </a:r>
            <a:r>
              <a:rPr lang="pt-BR" dirty="0" smtClean="0">
                <a:ea typeface="ヒラギノ角ゴ Pro W3" pitchFamily="-128" charset="-128"/>
              </a:rPr>
              <a:t>Phil</a:t>
            </a:r>
            <a:r>
              <a:rPr lang="pt-BR" i="1" dirty="0" smtClean="0">
                <a:ea typeface="ヒラギノ角ゴ Pro W3" pitchFamily="-128" charset="-128"/>
              </a:rPr>
              <a:t>; </a:t>
            </a:r>
            <a:r>
              <a:rPr lang="pt-BR" dirty="0" smtClean="0">
                <a:ea typeface="ヒラギノ角ゴ Pro W3" pitchFamily="-128" charset="-128"/>
              </a:rPr>
              <a:t>NUNAN, David</a:t>
            </a:r>
            <a:r>
              <a:rPr lang="pt-BR" i="1" dirty="0" smtClean="0">
                <a:ea typeface="ヒラギノ角ゴ Pro W3" pitchFamily="-128" charset="-128"/>
              </a:rPr>
              <a:t>. </a:t>
            </a:r>
            <a:r>
              <a:rPr lang="pt-BR" i="1" dirty="0" err="1" smtClean="0">
                <a:ea typeface="ヒラギノ角ゴ Pro W3" pitchFamily="-128" charset="-128"/>
              </a:rPr>
              <a:t>Learners's</a:t>
            </a:r>
            <a:r>
              <a:rPr lang="pt-BR" i="1" dirty="0" smtClean="0">
                <a:ea typeface="ヒラギノ角ゴ Pro W3" pitchFamily="-128" charset="-128"/>
              </a:rPr>
              <a:t> </a:t>
            </a:r>
            <a:r>
              <a:rPr lang="pt-BR" i="1" dirty="0" err="1" smtClean="0">
                <a:ea typeface="ヒラギノ角ゴ Pro W3" pitchFamily="-128" charset="-128"/>
              </a:rPr>
              <a:t>Stories</a:t>
            </a:r>
            <a:r>
              <a:rPr lang="pt-BR" i="1" dirty="0" smtClean="0">
                <a:ea typeface="ヒラギノ角ゴ Pro W3" pitchFamily="-128" charset="-128"/>
              </a:rPr>
              <a:t>. </a:t>
            </a:r>
            <a:r>
              <a:rPr lang="pt-BR" b="1" dirty="0" err="1" smtClean="0">
                <a:ea typeface="ヒラギノ角ゴ Pro W3" pitchFamily="-128" charset="-128"/>
              </a:rPr>
              <a:t>Difference</a:t>
            </a:r>
            <a:r>
              <a:rPr lang="pt-BR" b="1" dirty="0" smtClean="0">
                <a:ea typeface="ヒラギノ角ゴ Pro W3" pitchFamily="-128" charset="-128"/>
              </a:rPr>
              <a:t> </a:t>
            </a:r>
            <a:r>
              <a:rPr lang="pt-BR" b="1" dirty="0" err="1" smtClean="0">
                <a:ea typeface="ヒラギノ角ゴ Pro W3" pitchFamily="-128" charset="-128"/>
              </a:rPr>
              <a:t>and</a:t>
            </a:r>
            <a:r>
              <a:rPr lang="pt-BR" b="1" dirty="0" smtClean="0">
                <a:ea typeface="ヒラギノ角ゴ Pro W3" pitchFamily="-128" charset="-128"/>
              </a:rPr>
              <a:t> </a:t>
            </a:r>
            <a:r>
              <a:rPr lang="pt-BR" b="1" dirty="0" err="1" smtClean="0">
                <a:ea typeface="ヒラギノ角ゴ Pro W3" pitchFamily="-128" charset="-128"/>
              </a:rPr>
              <a:t>Diversity</a:t>
            </a:r>
            <a:r>
              <a:rPr lang="pt-BR" b="1" dirty="0" smtClean="0">
                <a:ea typeface="ヒラギノ角ゴ Pro W3" pitchFamily="-128" charset="-128"/>
              </a:rPr>
              <a:t> in </a:t>
            </a:r>
            <a:r>
              <a:rPr lang="pt-BR" b="1" dirty="0" err="1" smtClean="0">
                <a:ea typeface="ヒラギノ角ゴ Pro W3" pitchFamily="-128" charset="-128"/>
              </a:rPr>
              <a:t>Language</a:t>
            </a:r>
            <a:r>
              <a:rPr lang="pt-BR" b="1" dirty="0" smtClean="0">
                <a:ea typeface="ヒラギノ角ゴ Pro W3" pitchFamily="-128" charset="-128"/>
              </a:rPr>
              <a:t> </a:t>
            </a:r>
            <a:r>
              <a:rPr lang="pt-BR" b="1" dirty="0" err="1" smtClean="0">
                <a:ea typeface="ヒラギノ角ゴ Pro W3" pitchFamily="-128" charset="-128"/>
              </a:rPr>
              <a:t>Learning</a:t>
            </a:r>
            <a:r>
              <a:rPr lang="pt-BR" b="1" dirty="0" smtClean="0">
                <a:ea typeface="ヒラギノ角ゴ Pro W3" pitchFamily="-128" charset="-128"/>
              </a:rPr>
              <a:t>.</a:t>
            </a:r>
            <a:r>
              <a:rPr lang="pt-BR" dirty="0" smtClean="0">
                <a:ea typeface="ヒラギノ角ゴ Pro W3" pitchFamily="-128" charset="-128"/>
              </a:rPr>
              <a:t> </a:t>
            </a:r>
            <a:r>
              <a:rPr lang="pt-BR" dirty="0" err="1" smtClean="0">
                <a:ea typeface="ヒラギノ角ゴ Pro W3" pitchFamily="-128" charset="-128"/>
              </a:rPr>
              <a:t>London</a:t>
            </a:r>
            <a:r>
              <a:rPr lang="pt-BR" dirty="0" smtClean="0">
                <a:ea typeface="ヒラギノ角ゴ Pro W3" pitchFamily="-128" charset="-128"/>
              </a:rPr>
              <a:t>: Cambridge </a:t>
            </a:r>
            <a:r>
              <a:rPr lang="pt-BR" dirty="0" err="1" smtClean="0">
                <a:ea typeface="ヒラギノ角ゴ Pro W3" pitchFamily="-128" charset="-128"/>
              </a:rPr>
              <a:t>University</a:t>
            </a:r>
            <a:r>
              <a:rPr lang="pt-BR" dirty="0" smtClean="0">
                <a:ea typeface="ヒラギノ角ゴ Pro W3" pitchFamily="-128" charset="-128"/>
              </a:rPr>
              <a:t> </a:t>
            </a:r>
            <a:r>
              <a:rPr lang="pt-BR" dirty="0" err="1" smtClean="0">
                <a:ea typeface="ヒラギノ角ゴ Pro W3" pitchFamily="-128" charset="-128"/>
              </a:rPr>
              <a:t>Press</a:t>
            </a:r>
            <a:r>
              <a:rPr lang="pt-BR" dirty="0" smtClean="0">
                <a:ea typeface="ヒラギノ角ゴ Pro W3" pitchFamily="-128" charset="-128"/>
              </a:rPr>
              <a:t>, 2005. p. 4, 12-18.</a:t>
            </a:r>
          </a:p>
          <a:p>
            <a:pPr algn="just">
              <a:buNone/>
            </a:pPr>
            <a:endParaRPr lang="en-US" dirty="0" smtClean="0">
              <a:ea typeface="ヒラギノ角ゴ Pro W3" pitchFamily="-128" charset="-128"/>
            </a:endParaRPr>
          </a:p>
          <a:p>
            <a:pPr algn="just"/>
            <a:r>
              <a:rPr lang="en-US" dirty="0" smtClean="0">
                <a:ea typeface="ヒラギノ角ゴ Pro W3" pitchFamily="-128" charset="-128"/>
              </a:rPr>
              <a:t>CARDONETTI, Vivien </a:t>
            </a:r>
            <a:r>
              <a:rPr lang="en-US" dirty="0" err="1" smtClean="0">
                <a:ea typeface="ヒラギノ角ゴ Pro W3" pitchFamily="-128" charset="-128"/>
              </a:rPr>
              <a:t>Kelling</a:t>
            </a:r>
            <a:r>
              <a:rPr lang="en-US" dirty="0" smtClean="0">
                <a:ea typeface="ヒラギノ角ゴ Pro W3" pitchFamily="-128" charset="-128"/>
              </a:rPr>
              <a:t>; OLIVEIRA, </a:t>
            </a:r>
            <a:r>
              <a:rPr lang="en-US" dirty="0" err="1" smtClean="0">
                <a:ea typeface="ヒラギノ角ゴ Pro W3" pitchFamily="-128" charset="-128"/>
              </a:rPr>
              <a:t>Marilda</a:t>
            </a:r>
            <a:r>
              <a:rPr lang="en-US" dirty="0" smtClean="0">
                <a:ea typeface="ヒラギノ角ゴ Pro W3" pitchFamily="-128" charset="-128"/>
              </a:rPr>
              <a:t> Oliveira de. </a:t>
            </a:r>
            <a:r>
              <a:rPr lang="en-US" dirty="0" err="1" smtClean="0">
                <a:ea typeface="ヒラギノ角ゴ Pro W3" pitchFamily="-128" charset="-128"/>
              </a:rPr>
              <a:t>Pesquisa</a:t>
            </a:r>
            <a:r>
              <a:rPr lang="en-US" dirty="0" smtClean="0">
                <a:ea typeface="ヒラギノ角ゴ Pro W3" pitchFamily="-128" charset="-128"/>
              </a:rPr>
              <a:t> e </a:t>
            </a:r>
            <a:r>
              <a:rPr lang="en-US" dirty="0" err="1" smtClean="0">
                <a:ea typeface="ヒラギノ角ゴ Pro W3" pitchFamily="-128" charset="-128"/>
              </a:rPr>
              <a:t>compartilhamentos</a:t>
            </a:r>
            <a:r>
              <a:rPr lang="en-US" dirty="0" smtClean="0">
                <a:ea typeface="ヒラギノ角ゴ Pro W3" pitchFamily="-128" charset="-128"/>
              </a:rPr>
              <a:t> entre </a:t>
            </a:r>
            <a:r>
              <a:rPr lang="en-US" dirty="0" err="1" smtClean="0">
                <a:ea typeface="ヒラギノ角ゴ Pro W3" pitchFamily="-128" charset="-128"/>
              </a:rPr>
              <a:t>narrativas</a:t>
            </a:r>
            <a:r>
              <a:rPr lang="en-US" dirty="0" smtClean="0">
                <a:ea typeface="ヒラギノ角ゴ Pro W3" pitchFamily="-128" charset="-128"/>
              </a:rPr>
              <a:t> </a:t>
            </a:r>
            <a:r>
              <a:rPr lang="en-US" dirty="0" err="1" smtClean="0">
                <a:ea typeface="ヒラギノ角ゴ Pro W3" pitchFamily="-128" charset="-128"/>
              </a:rPr>
              <a:t>fílmicas</a:t>
            </a:r>
            <a:r>
              <a:rPr lang="en-US" dirty="0" smtClean="0">
                <a:ea typeface="ヒラギノ角ゴ Pro W3" pitchFamily="-128" charset="-128"/>
              </a:rPr>
              <a:t> e </a:t>
            </a:r>
            <a:r>
              <a:rPr lang="en-US" dirty="0" err="1" smtClean="0">
                <a:ea typeface="ヒラギノ角ゴ Pro W3" pitchFamily="-128" charset="-128"/>
              </a:rPr>
              <a:t>experiência</a:t>
            </a:r>
            <a:r>
              <a:rPr lang="en-US" dirty="0" smtClean="0">
                <a:ea typeface="ヒラギノ角ゴ Pro W3" pitchFamily="-128" charset="-128"/>
              </a:rPr>
              <a:t> </a:t>
            </a:r>
            <a:r>
              <a:rPr lang="en-US" dirty="0" err="1" smtClean="0">
                <a:ea typeface="ヒラギノ角ゴ Pro W3" pitchFamily="-128" charset="-128"/>
              </a:rPr>
              <a:t>educativa</a:t>
            </a:r>
            <a:r>
              <a:rPr lang="en-US" dirty="0" smtClean="0">
                <a:ea typeface="ヒラギノ角ゴ Pro W3" pitchFamily="-128" charset="-128"/>
              </a:rPr>
              <a:t>.  In: MARTINS, </a:t>
            </a:r>
            <a:r>
              <a:rPr lang="en-US" dirty="0" err="1" smtClean="0">
                <a:ea typeface="ヒラギノ角ゴ Pro W3" pitchFamily="-128" charset="-128"/>
              </a:rPr>
              <a:t>Raimundo</a:t>
            </a:r>
            <a:r>
              <a:rPr lang="en-US" dirty="0" smtClean="0">
                <a:ea typeface="ヒラギノ角ゴ Pro W3" pitchFamily="-128" charset="-128"/>
              </a:rPr>
              <a:t>; TOURINHO, Irene; SOUZA, </a:t>
            </a:r>
            <a:r>
              <a:rPr lang="en-US" dirty="0" err="1" smtClean="0">
                <a:ea typeface="ヒラギノ角ゴ Pro W3" pitchFamily="-128" charset="-128"/>
              </a:rPr>
              <a:t>Elizeu</a:t>
            </a:r>
            <a:r>
              <a:rPr lang="en-US" dirty="0" smtClean="0">
                <a:ea typeface="ヒラギノ角ゴ Pro W3" pitchFamily="-128" charset="-128"/>
              </a:rPr>
              <a:t> </a:t>
            </a:r>
            <a:r>
              <a:rPr lang="en-US" dirty="0" err="1" smtClean="0">
                <a:ea typeface="ヒラギノ角ゴ Pro W3" pitchFamily="-128" charset="-128"/>
              </a:rPr>
              <a:t>Clementino</a:t>
            </a:r>
            <a:r>
              <a:rPr lang="en-US" dirty="0" smtClean="0">
                <a:ea typeface="ヒラギノ角ゴ Pro W3" pitchFamily="-128" charset="-128"/>
              </a:rPr>
              <a:t> de. </a:t>
            </a:r>
            <a:r>
              <a:rPr lang="en-US" b="1" dirty="0" err="1" smtClean="0">
                <a:ea typeface="ヒラギノ角ゴ Pro W3" pitchFamily="-128" charset="-128"/>
              </a:rPr>
              <a:t>Pesquisa</a:t>
            </a:r>
            <a:r>
              <a:rPr lang="en-US" b="1" dirty="0" smtClean="0">
                <a:ea typeface="ヒラギノ角ゴ Pro W3" pitchFamily="-128" charset="-128"/>
              </a:rPr>
              <a:t> </a:t>
            </a:r>
            <a:r>
              <a:rPr lang="en-US" b="1" dirty="0" err="1" smtClean="0">
                <a:ea typeface="ヒラギノ角ゴ Pro W3" pitchFamily="-128" charset="-128"/>
              </a:rPr>
              <a:t>Narrativa</a:t>
            </a:r>
            <a:r>
              <a:rPr lang="en-US" b="1" dirty="0" smtClean="0">
                <a:ea typeface="ヒラギノ角ゴ Pro W3" pitchFamily="-128" charset="-128"/>
              </a:rPr>
              <a:t>.</a:t>
            </a:r>
            <a:r>
              <a:rPr lang="en-US" dirty="0" smtClean="0">
                <a:ea typeface="ヒラギノ角ゴ Pro W3" pitchFamily="-128" charset="-128"/>
              </a:rPr>
              <a:t> Santa Maria: Ed. </a:t>
            </a:r>
            <a:r>
              <a:rPr lang="en-US" dirty="0" err="1" smtClean="0">
                <a:ea typeface="ヒラギノ角ゴ Pro W3" pitchFamily="-128" charset="-128"/>
              </a:rPr>
              <a:t>da</a:t>
            </a:r>
            <a:r>
              <a:rPr lang="en-US" dirty="0" smtClean="0">
                <a:ea typeface="ヒラギノ角ゴ Pro W3" pitchFamily="-128" charset="-128"/>
              </a:rPr>
              <a:t> UFSM, 2017. p. 275-202. </a:t>
            </a:r>
          </a:p>
          <a:p>
            <a:pPr algn="just"/>
            <a:endParaRPr lang="en-US" dirty="0" smtClean="0">
              <a:ea typeface="ヒラギノ角ゴ Pro W3" pitchFamily="-128" charset="-128"/>
            </a:endParaRPr>
          </a:p>
          <a:p>
            <a:pPr algn="just"/>
            <a:r>
              <a:rPr lang="en-US" dirty="0" smtClean="0">
                <a:ea typeface="ヒラギノ角ゴ Pro W3" pitchFamily="-128" charset="-128"/>
              </a:rPr>
              <a:t>CASTAÑEDA, </a:t>
            </a:r>
            <a:r>
              <a:rPr lang="en-US" dirty="0" err="1" smtClean="0">
                <a:ea typeface="ヒラギノ角ゴ Pro W3" pitchFamily="-128" charset="-128"/>
              </a:rPr>
              <a:t>Jos</a:t>
            </a:r>
            <a:r>
              <a:rPr lang="pt-BR" dirty="0" smtClean="0">
                <a:ea typeface="ヒラギノ角ゴ Pro W3" pitchFamily="-128" charset="-128"/>
              </a:rPr>
              <a:t>é Antonio Serrano; </a:t>
            </a:r>
            <a:r>
              <a:rPr lang="en-US" dirty="0" smtClean="0">
                <a:ea typeface="ヒラギノ角ゴ Pro W3" pitchFamily="-128" charset="-128"/>
              </a:rPr>
              <a:t>MORALES, Juan Mario Ramos. </a:t>
            </a:r>
            <a:r>
              <a:rPr lang="en-US" dirty="0" err="1" smtClean="0">
                <a:ea typeface="ヒラギノ角ゴ Pro W3" pitchFamily="-128" charset="-128"/>
              </a:rPr>
              <a:t>Narrar</a:t>
            </a:r>
            <a:r>
              <a:rPr lang="en-US" dirty="0" smtClean="0">
                <a:ea typeface="ヒラギノ角ゴ Pro W3" pitchFamily="-128" charset="-128"/>
              </a:rPr>
              <a:t> a </a:t>
            </a:r>
            <a:r>
              <a:rPr lang="en-US" dirty="0" err="1" smtClean="0">
                <a:ea typeface="ヒラギノ角ゴ Pro W3" pitchFamily="-128" charset="-128"/>
              </a:rPr>
              <a:t>vida</a:t>
            </a:r>
            <a:r>
              <a:rPr lang="en-US" dirty="0" smtClean="0">
                <a:ea typeface="ヒラギノ角ゴ Pro W3" pitchFamily="-128" charset="-128"/>
              </a:rPr>
              <a:t>: </a:t>
            </a:r>
            <a:r>
              <a:rPr lang="en-US" dirty="0" err="1" smtClean="0">
                <a:ea typeface="ヒラギノ角ゴ Pro W3" pitchFamily="-128" charset="-128"/>
              </a:rPr>
              <a:t>deliberações</a:t>
            </a:r>
            <a:r>
              <a:rPr lang="en-US" dirty="0" smtClean="0">
                <a:ea typeface="ヒラギノ角ゴ Pro W3" pitchFamily="-128" charset="-128"/>
              </a:rPr>
              <a:t> no campo </a:t>
            </a:r>
            <a:r>
              <a:rPr lang="en-US" dirty="0" err="1" smtClean="0">
                <a:ea typeface="ヒラギノ角ゴ Pro W3" pitchFamily="-128" charset="-128"/>
              </a:rPr>
              <a:t>biográfico</a:t>
            </a:r>
            <a:r>
              <a:rPr lang="en-US" dirty="0" smtClean="0">
                <a:ea typeface="ヒラギノ角ゴ Pro W3" pitchFamily="-128" charset="-128"/>
              </a:rPr>
              <a:t>. In: MARTINS, </a:t>
            </a:r>
            <a:r>
              <a:rPr lang="en-US" dirty="0" err="1" smtClean="0">
                <a:ea typeface="ヒラギノ角ゴ Pro W3" pitchFamily="-128" charset="-128"/>
              </a:rPr>
              <a:t>Raimundo</a:t>
            </a:r>
            <a:r>
              <a:rPr lang="en-US" dirty="0" smtClean="0">
                <a:ea typeface="ヒラギノ角ゴ Pro W3" pitchFamily="-128" charset="-128"/>
              </a:rPr>
              <a:t>; TOURINHO, Irene; SOUZA, </a:t>
            </a:r>
            <a:r>
              <a:rPr lang="en-US" dirty="0" err="1" smtClean="0">
                <a:ea typeface="ヒラギノ角ゴ Pro W3" pitchFamily="-128" charset="-128"/>
              </a:rPr>
              <a:t>Elizeu</a:t>
            </a:r>
            <a:r>
              <a:rPr lang="en-US" dirty="0" smtClean="0">
                <a:ea typeface="ヒラギノ角ゴ Pro W3" pitchFamily="-128" charset="-128"/>
              </a:rPr>
              <a:t> </a:t>
            </a:r>
            <a:r>
              <a:rPr lang="en-US" dirty="0" err="1" smtClean="0">
                <a:ea typeface="ヒラギノ角ゴ Pro W3" pitchFamily="-128" charset="-128"/>
              </a:rPr>
              <a:t>Clementino</a:t>
            </a:r>
            <a:r>
              <a:rPr lang="en-US" dirty="0" smtClean="0">
                <a:ea typeface="ヒラギノ角ゴ Pro W3" pitchFamily="-128" charset="-128"/>
              </a:rPr>
              <a:t> de. </a:t>
            </a:r>
            <a:r>
              <a:rPr lang="en-US" b="1" dirty="0" err="1" smtClean="0">
                <a:ea typeface="ヒラギノ角ゴ Pro W3" pitchFamily="-128" charset="-128"/>
              </a:rPr>
              <a:t>Pesquisa</a:t>
            </a:r>
            <a:r>
              <a:rPr lang="en-US" b="1" dirty="0" smtClean="0">
                <a:ea typeface="ヒラギノ角ゴ Pro W3" pitchFamily="-128" charset="-128"/>
              </a:rPr>
              <a:t> </a:t>
            </a:r>
            <a:r>
              <a:rPr lang="en-US" b="1" dirty="0" err="1" smtClean="0">
                <a:ea typeface="ヒラギノ角ゴ Pro W3" pitchFamily="-128" charset="-128"/>
              </a:rPr>
              <a:t>Narrativa</a:t>
            </a:r>
            <a:r>
              <a:rPr lang="en-US" b="1" dirty="0" smtClean="0">
                <a:ea typeface="ヒラギノ角ゴ Pro W3" pitchFamily="-128" charset="-128"/>
              </a:rPr>
              <a:t>.</a:t>
            </a:r>
            <a:r>
              <a:rPr lang="en-US" dirty="0" smtClean="0">
                <a:ea typeface="ヒラギノ角ゴ Pro W3" pitchFamily="-128" charset="-128"/>
              </a:rPr>
              <a:t> Santa Maria: Ed. </a:t>
            </a:r>
            <a:r>
              <a:rPr lang="en-US" dirty="0" err="1" smtClean="0">
                <a:ea typeface="ヒラギノ角ゴ Pro W3" pitchFamily="-128" charset="-128"/>
              </a:rPr>
              <a:t>Da</a:t>
            </a:r>
            <a:r>
              <a:rPr lang="en-US" dirty="0" smtClean="0">
                <a:ea typeface="ヒラギノ角ゴ Pro W3" pitchFamily="-128" charset="-128"/>
              </a:rPr>
              <a:t> UFSM, 2017. p. 75-97.</a:t>
            </a:r>
          </a:p>
          <a:p>
            <a:pPr algn="just"/>
            <a:endParaRPr lang="en-US" dirty="0" smtClean="0">
              <a:ea typeface="ヒラギノ角ゴ Pro W3" pitchFamily="-128" charset="-128"/>
            </a:endParaRPr>
          </a:p>
          <a:p>
            <a:pPr algn="just"/>
            <a:r>
              <a:rPr lang="pt-BR" dirty="0" smtClean="0">
                <a:ea typeface="ヒラギノ角ゴ Pro W3" pitchFamily="-128" charset="-128"/>
              </a:rPr>
              <a:t>MITIDIERI, André Luis. Da produtividade dialógica no espaço biográfico. </a:t>
            </a:r>
            <a:r>
              <a:rPr lang="pt-BR" b="1" dirty="0" err="1" smtClean="0">
                <a:ea typeface="ヒラギノ角ゴ Pro W3" pitchFamily="-128" charset="-128"/>
              </a:rPr>
              <a:t>Bakhtiniana</a:t>
            </a:r>
            <a:r>
              <a:rPr lang="pt-BR" dirty="0" smtClean="0">
                <a:ea typeface="ヒラギノ角ゴ Pro W3" pitchFamily="-128" charset="-128"/>
              </a:rPr>
              <a:t>, São Paulo, v.8, n.1, p. 140-156, Jan.</a:t>
            </a:r>
            <a:r>
              <a:rPr lang="en-US" dirty="0" smtClean="0">
                <a:ea typeface="ヒラギノ角ゴ Pro W3" pitchFamily="-128" charset="-128"/>
              </a:rPr>
              <a:t>/Jun. 2013.</a:t>
            </a:r>
          </a:p>
          <a:p>
            <a:endParaRPr lang="en-US" dirty="0" smtClean="0">
              <a:ea typeface="ヒラギノ角ゴ Pro W3" pitchFamily="-128" charset="-128"/>
            </a:endParaRPr>
          </a:p>
          <a:p>
            <a:endParaRPr lang="pt-BR" dirty="0" smtClean="0">
              <a:ea typeface="ヒラギノ角ゴ Pro W3" pitchFamily="-128" charset="-128"/>
            </a:endParaRPr>
          </a:p>
          <a:p>
            <a:pPr>
              <a:buNone/>
            </a:pPr>
            <a:endParaRPr lang="pt-BR" dirty="0" smtClean="0">
              <a:ea typeface="ヒラギノ角ゴ Pro W3" pitchFamily="-128" charset="-128"/>
            </a:endParaRP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t-BR" sz="5000" b="1" dirty="0" smtClean="0"/>
              <a:t>A autobiografia</a:t>
            </a:r>
            <a:endParaRPr lang="pt-BR" sz="5000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323528" y="1600200"/>
            <a:ext cx="8442520" cy="4495800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pt-BR" sz="4400" dirty="0" smtClean="0"/>
          </a:p>
          <a:p>
            <a:pPr algn="just">
              <a:buNone/>
            </a:pPr>
            <a:r>
              <a:rPr lang="pt-BR" sz="4400" dirty="0" smtClean="0"/>
              <a:t>  (</a:t>
            </a:r>
            <a:r>
              <a:rPr lang="pt-BR" sz="4400" dirty="0" smtClean="0"/>
              <a:t>Auto)biografia: corresponde a um vasto campo de pesquisa que foca na análise e descrição de </a:t>
            </a:r>
            <a:r>
              <a:rPr lang="pt-BR" sz="4400" u="sng" dirty="0" smtClean="0"/>
              <a:t>fenômenos sociais individuais </a:t>
            </a:r>
            <a:r>
              <a:rPr lang="pt-BR" sz="4400" dirty="0" smtClean="0"/>
              <a:t>(BENSON, 2005).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/>
          <p:cNvSpPr txBox="1">
            <a:spLocks noGrp="1"/>
          </p:cNvSpPr>
          <p:nvPr>
            <p:ph sz="quarter" idx="1"/>
          </p:nvPr>
        </p:nvSpPr>
        <p:spPr>
          <a:xfrm>
            <a:off x="467544" y="2353380"/>
            <a:ext cx="8297416" cy="307520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320040" lvl="0" indent="-320040" algn="ctr">
              <a:spcBef>
                <a:spcPts val="700"/>
              </a:spcBef>
              <a:buClr>
                <a:srgbClr val="438086"/>
              </a:buClr>
              <a:buSzPct val="60000"/>
              <a:buNone/>
            </a:pPr>
            <a:r>
              <a:rPr lang="pt-BR" sz="4400" dirty="0" smtClean="0">
                <a:solidFill>
                  <a:prstClr val="black"/>
                </a:solidFill>
              </a:rPr>
              <a:t>  </a:t>
            </a:r>
            <a:r>
              <a:rPr lang="pt-BR" sz="4800" dirty="0" smtClean="0">
                <a:solidFill>
                  <a:prstClr val="black"/>
                </a:solidFill>
              </a:rPr>
              <a:t>Para Benson (2005), esse termo se refere tanto à biografia como à autobiografia. </a:t>
            </a:r>
          </a:p>
          <a:p>
            <a:pPr algn="ctr"/>
            <a:endParaRPr lang="pt-BR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251520" y="908720"/>
            <a:ext cx="8568952" cy="5760640"/>
          </a:xfrm>
        </p:spPr>
        <p:txBody>
          <a:bodyPr>
            <a:normAutofit/>
          </a:bodyPr>
          <a:lstStyle/>
          <a:p>
            <a:endParaRPr lang="pt-BR" sz="3900" dirty="0" smtClean="0"/>
          </a:p>
          <a:p>
            <a:pPr algn="just">
              <a:buNone/>
            </a:pPr>
            <a:r>
              <a:rPr lang="pt-BR" sz="4000" dirty="0" smtClean="0"/>
              <a:t>  Isso </a:t>
            </a:r>
            <a:r>
              <a:rPr lang="pt-BR" sz="4000" dirty="0" smtClean="0"/>
              <a:t>quer dizer que quando falamos </a:t>
            </a:r>
            <a:r>
              <a:rPr lang="pt-BR" sz="4000" dirty="0" smtClean="0"/>
              <a:t>em (auto)biografia</a:t>
            </a:r>
            <a:r>
              <a:rPr lang="pt-BR" sz="4000" dirty="0" smtClean="0"/>
              <a:t>, estamos considerando as seguintes nomenclaturas: </a:t>
            </a:r>
          </a:p>
          <a:p>
            <a:pPr algn="just">
              <a:buFontTx/>
              <a:buChar char="-"/>
            </a:pPr>
            <a:r>
              <a:rPr lang="pt-BR" sz="4000" dirty="0" smtClean="0"/>
              <a:t>pesquisa narrativa;</a:t>
            </a:r>
          </a:p>
          <a:p>
            <a:pPr algn="just">
              <a:buFontTx/>
              <a:buChar char="-"/>
            </a:pPr>
            <a:r>
              <a:rPr lang="pt-BR" sz="4000" dirty="0"/>
              <a:t>h</a:t>
            </a:r>
            <a:r>
              <a:rPr lang="pt-BR" sz="4000" dirty="0" smtClean="0"/>
              <a:t>istória de vida;</a:t>
            </a:r>
          </a:p>
          <a:p>
            <a:pPr algn="just">
              <a:buFontTx/>
              <a:buChar char="-"/>
            </a:pPr>
            <a:r>
              <a:rPr lang="pt-BR" sz="4000" dirty="0" smtClean="0"/>
              <a:t>estudos de narrativas de vida;</a:t>
            </a:r>
          </a:p>
          <a:p>
            <a:pPr algn="just">
              <a:buFontTx/>
              <a:buChar char="-"/>
            </a:pPr>
            <a:r>
              <a:rPr lang="pt-BR" sz="4000" dirty="0" smtClean="0"/>
              <a:t>“</a:t>
            </a:r>
            <a:r>
              <a:rPr lang="pt-BR" sz="4000" dirty="0" err="1" smtClean="0"/>
              <a:t>autoethnography</a:t>
            </a:r>
            <a:r>
              <a:rPr lang="pt-BR" sz="4000" dirty="0" smtClean="0"/>
              <a:t>” etc</a:t>
            </a:r>
            <a:r>
              <a:rPr lang="pt-BR" sz="4000" dirty="0"/>
              <a:t>.</a:t>
            </a:r>
            <a:endParaRPr lang="pt-BR" sz="4000" dirty="0" smtClean="0"/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88640"/>
            <a:ext cx="8964488" cy="990600"/>
          </a:xfrm>
        </p:spPr>
        <p:txBody>
          <a:bodyPr>
            <a:noAutofit/>
          </a:bodyPr>
          <a:lstStyle/>
          <a:p>
            <a:pPr algn="ctr"/>
            <a:r>
              <a:rPr lang="pt-BR" sz="5400" b="1" dirty="0" smtClean="0"/>
              <a:t>O surgimento...</a:t>
            </a:r>
            <a:endParaRPr lang="pt-BR" sz="5400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251520" y="1600200"/>
            <a:ext cx="8568952" cy="4781128"/>
          </a:xfrm>
        </p:spPr>
        <p:txBody>
          <a:bodyPr>
            <a:noAutofit/>
          </a:bodyPr>
          <a:lstStyle/>
          <a:p>
            <a:pPr algn="just"/>
            <a:endParaRPr lang="en-US" sz="4000" dirty="0" smtClean="0"/>
          </a:p>
          <a:p>
            <a:pPr algn="just"/>
            <a:r>
              <a:rPr lang="en-US" sz="4000" dirty="0" smtClean="0"/>
              <a:t>Na </a:t>
            </a:r>
            <a:r>
              <a:rPr lang="en-US" sz="4000" dirty="0" err="1" smtClean="0"/>
              <a:t>literatura</a:t>
            </a:r>
            <a:r>
              <a:rPr lang="en-US" sz="4000" dirty="0" smtClean="0"/>
              <a:t> de </a:t>
            </a:r>
            <a:r>
              <a:rPr lang="en-US" sz="4000" dirty="0" err="1" smtClean="0"/>
              <a:t>aprendizagem</a:t>
            </a:r>
            <a:r>
              <a:rPr lang="en-US" sz="4000" dirty="0" smtClean="0"/>
              <a:t> de </a:t>
            </a:r>
            <a:r>
              <a:rPr lang="en-US" sz="4000" dirty="0" err="1" smtClean="0"/>
              <a:t>segunda</a:t>
            </a:r>
            <a:r>
              <a:rPr lang="en-US" sz="4000" dirty="0" smtClean="0"/>
              <a:t> l</a:t>
            </a:r>
            <a:r>
              <a:rPr lang="pt-BR" sz="4000" dirty="0" smtClean="0"/>
              <a:t>íngua, por meio de diários.</a:t>
            </a:r>
          </a:p>
          <a:p>
            <a:pPr algn="just"/>
            <a:endParaRPr lang="pt-BR" sz="4000" dirty="0" smtClean="0"/>
          </a:p>
          <a:p>
            <a:pPr algn="just"/>
            <a:r>
              <a:rPr lang="pt-BR" sz="4000" dirty="0" smtClean="0"/>
              <a:t>Os diários foram métodos usados para aumentar a confiabilidade e a validade das pesquisas.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BR" sz="4800" b="1" dirty="0" smtClean="0"/>
              <a:t>Algumas distinções</a:t>
            </a:r>
            <a:endParaRPr lang="pt-BR" sz="4800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251520" y="1600200"/>
            <a:ext cx="8640960" cy="4925144"/>
          </a:xfrm>
        </p:spPr>
        <p:txBody>
          <a:bodyPr>
            <a:normAutofit/>
          </a:bodyPr>
          <a:lstStyle/>
          <a:p>
            <a:pPr algn="just"/>
            <a:endParaRPr lang="pt-BR" sz="3600" dirty="0" smtClean="0"/>
          </a:p>
          <a:p>
            <a:pPr algn="just"/>
            <a:r>
              <a:rPr lang="pt-BR" sz="4000" dirty="0" smtClean="0"/>
              <a:t>Autobiografia: quando </a:t>
            </a:r>
            <a:r>
              <a:rPr lang="pt-BR" sz="4000" dirty="0" smtClean="0"/>
              <a:t>o(s) sujeito(s) narra(m) sobre si.  </a:t>
            </a:r>
          </a:p>
          <a:p>
            <a:pPr algn="just"/>
            <a:endParaRPr lang="pt-BR" sz="4000" dirty="0" smtClean="0"/>
          </a:p>
          <a:p>
            <a:pPr algn="just"/>
            <a:r>
              <a:rPr lang="pt-BR" sz="4000" dirty="0" smtClean="0"/>
              <a:t>Biografia</a:t>
            </a:r>
            <a:r>
              <a:rPr lang="pt-BR" sz="4000" dirty="0" smtClean="0"/>
              <a:t>: quando o(s) sujeito(s) não concede(m) apenas determinada narrativa sobre si.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81534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pt-BR" sz="6000" b="1" dirty="0" smtClean="0"/>
              <a:t>Sobre o espaço biográfico</a:t>
            </a:r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8892480" cy="4853136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pt-BR" sz="3600" dirty="0" smtClean="0"/>
              <a:t>  </a:t>
            </a:r>
            <a:r>
              <a:rPr lang="pt-BR" sz="3300" dirty="0" smtClean="0"/>
              <a:t>“Damos o nome de espaço biográfico à intersecção que abriga nem tão somente a autobiografia, a biografia e narrativas circunvizinhas, mas também as formas (auto)biográficas precedentes à instituição desses gêneros e outras notações culturais de ordem similar ou mesmo estilizadas hibridizadas, matizadas por traços (auto)biográficos” (MITIDIERI, 2013) - professor da Universidade Estadual de Santa Cruz, na Bahia.</a:t>
            </a:r>
            <a:endParaRPr lang="pt-BR" sz="3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t-BR" b="1" dirty="0" smtClean="0"/>
              <a:t>O espaço biográfico e uma nova perspectiva de sujeito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395536" y="1600200"/>
            <a:ext cx="8370512" cy="4495800"/>
          </a:xfrm>
        </p:spPr>
        <p:txBody>
          <a:bodyPr>
            <a:normAutofit/>
          </a:bodyPr>
          <a:lstStyle/>
          <a:p>
            <a:pPr algn="just"/>
            <a:endParaRPr lang="pt-BR" sz="4800" dirty="0" smtClean="0"/>
          </a:p>
          <a:p>
            <a:pPr algn="just"/>
            <a:r>
              <a:rPr lang="pt-BR" sz="4000" dirty="0" smtClean="0"/>
              <a:t>Os limites do autobiográfico e do biográfico são fluídos.</a:t>
            </a:r>
          </a:p>
          <a:p>
            <a:pPr algn="just"/>
            <a:endParaRPr lang="pt-BR" sz="4000" dirty="0" smtClean="0"/>
          </a:p>
          <a:p>
            <a:pPr algn="just"/>
            <a:r>
              <a:rPr lang="pt-BR" sz="4000" dirty="0" smtClean="0"/>
              <a:t>Os processos de subjetivação.</a:t>
            </a:r>
            <a:endParaRPr lang="pt-BR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t-BR" b="1" dirty="0" smtClean="0"/>
              <a:t>Os desdobramentos dessa perspectiva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67544" y="1196752"/>
            <a:ext cx="8298504" cy="5328592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pt-BR" sz="4000" dirty="0" smtClean="0"/>
          </a:p>
          <a:p>
            <a:pPr algn="just"/>
            <a:r>
              <a:rPr lang="pt-BR" sz="4000" dirty="0" smtClean="0"/>
              <a:t>Ocorre um cruzamento de olhares, um </a:t>
            </a:r>
            <a:r>
              <a:rPr lang="pt-BR" sz="4000" dirty="0" smtClean="0"/>
              <a:t>tangenciar </a:t>
            </a:r>
            <a:r>
              <a:rPr lang="pt-BR" sz="4000" dirty="0" smtClean="0"/>
              <a:t>de narrativas próprias e alheias. </a:t>
            </a:r>
          </a:p>
          <a:p>
            <a:pPr algn="just"/>
            <a:r>
              <a:rPr lang="pt-BR" sz="4000" dirty="0" smtClean="0"/>
              <a:t>“As narrativas passam a ser polifônicas, pois nelas operam diferentes vozes [...]” (CARDONETTI, OLIVEIRA, 2017, p.277).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o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Median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508</TotalTime>
  <Words>565</Words>
  <Application>Microsoft Office PowerPoint</Application>
  <PresentationFormat>Apresentação na tela (4:3)</PresentationFormat>
  <Paragraphs>55</Paragraphs>
  <Slides>13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13</vt:i4>
      </vt:variant>
    </vt:vector>
  </HeadingPairs>
  <TitlesOfParts>
    <vt:vector size="14" baseType="lpstr">
      <vt:lpstr>Mediano</vt:lpstr>
      <vt:lpstr>NARRATIVAS  biográficas e autobiográficas  </vt:lpstr>
      <vt:lpstr>A autobiografia</vt:lpstr>
      <vt:lpstr>Slide 3</vt:lpstr>
      <vt:lpstr>Slide 4</vt:lpstr>
      <vt:lpstr>O surgimento...</vt:lpstr>
      <vt:lpstr>Algumas distinções</vt:lpstr>
      <vt:lpstr>Sobre o espaço biográfico </vt:lpstr>
      <vt:lpstr>O espaço biográfico e uma nova perspectiva de sujeito</vt:lpstr>
      <vt:lpstr>Os desdobramentos dessa perspectiva</vt:lpstr>
      <vt:lpstr>O devir biográfico...</vt:lpstr>
      <vt:lpstr>O devir...</vt:lpstr>
      <vt:lpstr>Slide 12</vt:lpstr>
      <vt:lpstr>Referências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Narrativas biográficas e autobiográficas, orais e escritas</dc:title>
  <dc:creator>Susana</dc:creator>
  <cp:lastModifiedBy>Susana</cp:lastModifiedBy>
  <cp:revision>62</cp:revision>
  <dcterms:created xsi:type="dcterms:W3CDTF">2017-10-03T22:16:54Z</dcterms:created>
  <dcterms:modified xsi:type="dcterms:W3CDTF">2017-10-06T20:24:51Z</dcterms:modified>
</cp:coreProperties>
</file>