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87" r:id="rId3"/>
    <p:sldId id="288" r:id="rId4"/>
    <p:sldId id="286" r:id="rId5"/>
    <p:sldId id="293" r:id="rId6"/>
    <p:sldId id="291" r:id="rId7"/>
    <p:sldId id="290" r:id="rId8"/>
    <p:sldId id="268" r:id="rId9"/>
    <p:sldId id="269" r:id="rId10"/>
    <p:sldId id="303" r:id="rId11"/>
    <p:sldId id="307" r:id="rId12"/>
    <p:sldId id="292" r:id="rId13"/>
    <p:sldId id="294" r:id="rId14"/>
    <p:sldId id="308" r:id="rId15"/>
    <p:sldId id="304" r:id="rId16"/>
    <p:sldId id="305" r:id="rId17"/>
    <p:sldId id="295" r:id="rId18"/>
    <p:sldId id="296" r:id="rId19"/>
    <p:sldId id="297" r:id="rId20"/>
    <p:sldId id="306" r:id="rId21"/>
    <p:sldId id="298" r:id="rId22"/>
    <p:sldId id="299" r:id="rId23"/>
    <p:sldId id="300" r:id="rId24"/>
    <p:sldId id="301" r:id="rId25"/>
    <p:sldId id="302" r:id="rId26"/>
    <p:sldId id="276" r:id="rId27"/>
    <p:sldId id="277" r:id="rId28"/>
    <p:sldId id="289" r:id="rId29"/>
    <p:sldId id="309" r:id="rId30"/>
    <p:sldId id="257" r:id="rId31"/>
    <p:sldId id="310" r:id="rId32"/>
    <p:sldId id="312" r:id="rId33"/>
    <p:sldId id="258" r:id="rId34"/>
    <p:sldId id="311" r:id="rId35"/>
    <p:sldId id="271" r:id="rId3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2" autoAdjust="0"/>
    <p:restoredTop sz="94660"/>
  </p:normalViewPr>
  <p:slideViewPr>
    <p:cSldViewPr snapToGrid="0">
      <p:cViewPr varScale="1">
        <p:scale>
          <a:sx n="41" d="100"/>
          <a:sy n="41" d="100"/>
        </p:scale>
        <p:origin x="6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76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718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5772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7264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3980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7066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491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951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9512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196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779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8095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9314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4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8298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546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51A84-0A9D-4BBB-9E8E-89272A14DD76}" type="datetimeFigureOut">
              <a:rPr lang="pt-BR" smtClean="0"/>
              <a:t>01/07/2015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2DEE9BB-5104-49BF-ACD2-4C436ADD50A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658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pt-BR" dirty="0" smtClean="0"/>
              <a:t>Metodologia de Pesquisa sob uma perspectiva dos Sistemas Complexos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89213" y="5133503"/>
            <a:ext cx="8915399" cy="1126283"/>
          </a:xfrm>
        </p:spPr>
        <p:txBody>
          <a:bodyPr>
            <a:normAutofit fontScale="92500" lnSpcReduction="10000"/>
          </a:bodyPr>
          <a:lstStyle/>
          <a:p>
            <a:pPr algn="r"/>
            <a:endParaRPr lang="pt-BR" dirty="0" smtClean="0"/>
          </a:p>
          <a:p>
            <a:pPr algn="r"/>
            <a:r>
              <a:rPr lang="pt-BR" sz="2400" b="1" dirty="0" smtClean="0"/>
              <a:t>Marcos Racilan</a:t>
            </a:r>
          </a:p>
          <a:p>
            <a:pPr algn="r"/>
            <a:r>
              <a:rPr lang="pt-BR" b="1" dirty="0" smtClean="0"/>
              <a:t>julho/2015</a:t>
            </a:r>
            <a:endParaRPr lang="pt-BR" b="1" dirty="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3096582" y="670005"/>
            <a:ext cx="6963349" cy="9253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b="1" dirty="0" smtClean="0">
                <a:solidFill>
                  <a:schemeClr val="accent3"/>
                </a:solidFill>
              </a:rPr>
              <a:t>Centro Federal de Educação Tecnológica de Minas Gerais</a:t>
            </a:r>
          </a:p>
          <a:p>
            <a:pPr algn="r"/>
            <a:r>
              <a:rPr lang="pt-BR" b="1" dirty="0" smtClean="0">
                <a:solidFill>
                  <a:schemeClr val="accent3"/>
                </a:solidFill>
              </a:rPr>
              <a:t>Programa de Pós-Graduação em Estudos de Linguagens</a:t>
            </a:r>
            <a:endParaRPr lang="pt-BR" b="1" dirty="0">
              <a:solidFill>
                <a:schemeClr val="accent3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574" y="670005"/>
            <a:ext cx="1126877" cy="71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Novos Conceitos e Novas perguntas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dirty="0" smtClean="0"/>
              <a:t>A questão do livre arbítrio;</a:t>
            </a:r>
          </a:p>
          <a:p>
            <a:r>
              <a:rPr lang="pt-BR" sz="2000" dirty="0" smtClean="0"/>
              <a:t>A significância das escalas de tempo;</a:t>
            </a:r>
          </a:p>
          <a:p>
            <a:r>
              <a:rPr lang="pt-BR" sz="2000" dirty="0" smtClean="0"/>
              <a:t>A natureza do equilíbrio e estados </a:t>
            </a:r>
            <a:r>
              <a:rPr lang="pt-BR" sz="2000" dirty="0" err="1" smtClean="0"/>
              <a:t>atratores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A sensibilidade dos organismos às condições iniciais;</a:t>
            </a:r>
          </a:p>
          <a:p>
            <a:r>
              <a:rPr lang="pt-BR" sz="2000" dirty="0" smtClean="0"/>
              <a:t>Diferentes tipos de  processos </a:t>
            </a:r>
            <a:r>
              <a:rPr lang="pt-BR" sz="2000" dirty="0" err="1" smtClean="0"/>
              <a:t>auto-organizáveis</a:t>
            </a:r>
            <a:r>
              <a:rPr lang="pt-BR" sz="2000" dirty="0" smtClean="0"/>
              <a:t> dentro do sistema:</a:t>
            </a:r>
          </a:p>
          <a:p>
            <a:pPr lvl="1"/>
            <a:r>
              <a:rPr lang="pt-BR" sz="2000" dirty="0" smtClean="0"/>
              <a:t>Emergência, Acoplagem, Realinhamento etc.</a:t>
            </a:r>
          </a:p>
          <a:p>
            <a:pPr lvl="1"/>
            <a:endParaRPr lang="pt-BR" sz="2000" dirty="0"/>
          </a:p>
          <a:p>
            <a:r>
              <a:rPr lang="pt-BR" sz="2000" dirty="0" smtClean="0"/>
              <a:t>Dificuldade de desenvolver uma </a:t>
            </a:r>
            <a:r>
              <a:rPr lang="pt-BR" sz="2000" b="1" dirty="0" smtClean="0"/>
              <a:t>mentalidade dinamicamente orientada</a:t>
            </a:r>
          </a:p>
          <a:p>
            <a:pPr lvl="1"/>
            <a:r>
              <a:rPr lang="pt-BR" sz="2000" dirty="0" smtClean="0"/>
              <a:t>Trabalhar com sistemas complexos com competência e confiança tem um limiar de aprendizagem alto</a:t>
            </a:r>
          </a:p>
          <a:p>
            <a:pPr lvl="1"/>
            <a:r>
              <a:rPr lang="pt-BR" sz="2000" dirty="0" smtClean="0"/>
              <a:t>Poucas oportunidades para treinamento nas universidades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42692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Novos Conceitos e Novas perguntas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dirty="0" smtClean="0"/>
              <a:t>A própria escolha do título da abordagem adotado dependerá da disciplina originária que mais influenciou o </a:t>
            </a:r>
            <a:r>
              <a:rPr lang="pt-BR" sz="2000" dirty="0" smtClean="0"/>
              <a:t>pesquisador</a:t>
            </a:r>
          </a:p>
          <a:p>
            <a:endParaRPr lang="pt-BR" sz="2000" dirty="0" smtClean="0"/>
          </a:p>
          <a:p>
            <a:pPr lvl="1"/>
            <a:r>
              <a:rPr lang="pt-BR" sz="2000" dirty="0" smtClean="0"/>
              <a:t>Teoria dos Sistemas Dinâmicos Complexos;</a:t>
            </a:r>
          </a:p>
          <a:p>
            <a:pPr lvl="1"/>
            <a:r>
              <a:rPr lang="pt-BR" sz="2000" dirty="0" smtClean="0"/>
              <a:t>Teoria da Complexidade;</a:t>
            </a:r>
          </a:p>
          <a:p>
            <a:pPr lvl="1"/>
            <a:r>
              <a:rPr lang="pt-BR" sz="2000" dirty="0" smtClean="0"/>
              <a:t>Teoria do Caos;</a:t>
            </a:r>
          </a:p>
          <a:p>
            <a:pPr lvl="1"/>
            <a:r>
              <a:rPr lang="pt-BR" sz="2000" dirty="0" err="1" smtClean="0"/>
              <a:t>Emergentismo</a:t>
            </a:r>
            <a:r>
              <a:rPr lang="pt-BR" sz="2000" dirty="0" smtClean="0"/>
              <a:t>;</a:t>
            </a:r>
          </a:p>
          <a:p>
            <a:pPr lvl="1"/>
            <a:r>
              <a:rPr lang="pt-BR" sz="2000" dirty="0" smtClean="0"/>
              <a:t>Teoria dos Sistemas Adaptativos Complexos etc.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14800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1. Mudança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“TSDC é uma teoria de </a:t>
            </a:r>
            <a:r>
              <a:rPr lang="pt-BR" sz="2000" b="1" dirty="0" smtClean="0"/>
              <a:t>processo</a:t>
            </a:r>
            <a:r>
              <a:rPr lang="pt-BR" sz="2000" dirty="0" smtClean="0"/>
              <a:t>, não estado; de </a:t>
            </a:r>
            <a:r>
              <a:rPr lang="pt-BR" sz="2000" b="1" dirty="0" smtClean="0"/>
              <a:t>tornar-se</a:t>
            </a:r>
            <a:r>
              <a:rPr lang="pt-BR" sz="2000" dirty="0" smtClean="0"/>
              <a:t>, não de ser (GLEICK, 1987</a:t>
            </a:r>
            <a:r>
              <a:rPr lang="pt-BR" sz="2000" dirty="0" smtClean="0"/>
              <a:t>)”</a:t>
            </a:r>
          </a:p>
          <a:p>
            <a:endParaRPr lang="pt-BR" sz="2000" dirty="0" smtClean="0"/>
          </a:p>
          <a:p>
            <a:r>
              <a:rPr lang="pt-BR" sz="2000" dirty="0" smtClean="0"/>
              <a:t>Como a </a:t>
            </a:r>
            <a:r>
              <a:rPr lang="pt-BR" sz="2000" b="1" dirty="0" smtClean="0"/>
              <a:t>dinamicidade</a:t>
            </a:r>
            <a:r>
              <a:rPr lang="pt-BR" sz="2000" dirty="0" smtClean="0"/>
              <a:t> é uma característica dos sistemas complexos, a </a:t>
            </a:r>
            <a:r>
              <a:rPr lang="pt-BR" sz="2000" b="1" dirty="0" smtClean="0"/>
              <a:t>mudança</a:t>
            </a:r>
            <a:r>
              <a:rPr lang="pt-BR" sz="2000" dirty="0" smtClean="0"/>
              <a:t> é um elemento central na teoria</a:t>
            </a:r>
            <a:r>
              <a:rPr lang="pt-BR" sz="2000" dirty="0" smtClean="0"/>
              <a:t>.</a:t>
            </a:r>
          </a:p>
          <a:p>
            <a:endParaRPr lang="pt-BR" sz="2000" dirty="0" smtClean="0"/>
          </a:p>
          <a:p>
            <a:r>
              <a:rPr lang="pt-BR" sz="2000" dirty="0" smtClean="0"/>
              <a:t>Pode haver momentos de relativa estabilidade, mas </a:t>
            </a:r>
            <a:r>
              <a:rPr lang="pt-BR" sz="2000" dirty="0"/>
              <a:t>nada é </a:t>
            </a:r>
            <a:r>
              <a:rPr lang="pt-BR" sz="2000" dirty="0" smtClean="0"/>
              <a:t>fixo.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3221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2. Espaço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A mudança é vista como movimento em uma trajetória ao longo de um ‘espaço de estados’ ou ‘espaço de fase’.</a:t>
            </a:r>
          </a:p>
          <a:p>
            <a:r>
              <a:rPr lang="pt-BR" sz="2000" dirty="0" smtClean="0"/>
              <a:t>O sistema é atraído para certas regiões de espaço de estado e repelido por outros – os </a:t>
            </a:r>
            <a:r>
              <a:rPr lang="pt-BR" sz="2000" dirty="0" err="1" smtClean="0"/>
              <a:t>atratores</a:t>
            </a:r>
            <a:r>
              <a:rPr lang="pt-BR" sz="2000" dirty="0" smtClean="0"/>
              <a:t> no espaço constituem lugares onde o sistema se acomoda, normalmente temporariamente.</a:t>
            </a:r>
          </a:p>
          <a:p>
            <a:pPr lvl="1"/>
            <a:r>
              <a:rPr lang="pt-BR" sz="2000" b="1" dirty="0" err="1" smtClean="0"/>
              <a:t>Atratores</a:t>
            </a:r>
            <a:r>
              <a:rPr lang="pt-BR" sz="2000" dirty="0" smtClean="0"/>
              <a:t> são estados no qual um sistema vai mais provavelmente se acomodar por um período de tempo, mesmo levando em conta os elementos caóticos e imprevisíveis do comportamento do sistema, oferecendo uma forma de se focar em aspectos previsíveis de um sistema.</a:t>
            </a:r>
          </a:p>
          <a:p>
            <a:r>
              <a:rPr lang="pt-BR" sz="2000" dirty="0" smtClean="0"/>
              <a:t>Espaços </a:t>
            </a:r>
            <a:r>
              <a:rPr lang="pt-BR" sz="2000" dirty="0"/>
              <a:t>de </a:t>
            </a:r>
            <a:r>
              <a:rPr lang="pt-BR" sz="2000" dirty="0" smtClean="0"/>
              <a:t>estados </a:t>
            </a:r>
            <a:r>
              <a:rPr lang="pt-BR" sz="2000" dirty="0" smtClean="0"/>
              <a:t>tem </a:t>
            </a:r>
            <a:r>
              <a:rPr lang="pt-BR" sz="2000" dirty="0" smtClean="0"/>
              <a:t>uma </a:t>
            </a:r>
            <a:r>
              <a:rPr lang="pt-BR" sz="2000" b="1" dirty="0" smtClean="0"/>
              <a:t>geometria fractal</a:t>
            </a:r>
            <a:r>
              <a:rPr lang="pt-BR" sz="2000" dirty="0" smtClean="0"/>
              <a:t>, gerando figuras </a:t>
            </a:r>
            <a:r>
              <a:rPr lang="pt-BR" sz="2000" dirty="0" err="1" smtClean="0"/>
              <a:t>autossimilares</a:t>
            </a:r>
            <a:r>
              <a:rPr lang="pt-BR" sz="2000" dirty="0" smtClean="0"/>
              <a:t> </a:t>
            </a:r>
            <a:r>
              <a:rPr lang="pt-BR" sz="2000" dirty="0" smtClean="0"/>
              <a:t>e em </a:t>
            </a:r>
            <a:r>
              <a:rPr lang="pt-BR" sz="2000" dirty="0" smtClean="0"/>
              <a:t>diferentes níveis de escala.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7216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2. Espaço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endParaRPr lang="pt-BR" sz="2000" dirty="0"/>
          </a:p>
        </p:txBody>
      </p:sp>
      <p:pic>
        <p:nvPicPr>
          <p:cNvPr id="9" name="Picture 6" descr="http://futuregiraffes.files.wordpress.com/2012/01/fractal-naturalez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84" y="1059645"/>
            <a:ext cx="4508954" cy="301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.hswstatic.com/gif/fractal-pictures-5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451" y="4386610"/>
            <a:ext cx="3354708" cy="224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encrypted-tbn3.gstatic.com/images?q=tbn:ANd9GcRvx2ukziD1Y1xtDByEDlPoQOVu1azy6MS0sTsXlsKcbGhh4IKLj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829" y="1517515"/>
            <a:ext cx="4345391" cy="434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-media-cache-ak0.pinimg.com/236x/ea/8a/b2/ea8ab26d96f3830aa6182e2ceb3a96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599" y="4319041"/>
            <a:ext cx="2382791" cy="238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science4all.org/wp-content/uploads/2013/03/fer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977" y="1374225"/>
            <a:ext cx="2387083" cy="238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80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/>
              <a:t>2. Espaço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970" y="724934"/>
            <a:ext cx="5322490" cy="590933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532120" y="5865779"/>
            <a:ext cx="6439420" cy="768485"/>
          </a:xfrm>
        </p:spPr>
        <p:txBody>
          <a:bodyPr>
            <a:normAutofit/>
          </a:bodyPr>
          <a:lstStyle/>
          <a:p>
            <a:r>
              <a:rPr lang="pt-BR" sz="2000" dirty="0" smtClean="0"/>
              <a:t>Imagem da motivação ao longo do tempo em diferentes escalas de tempo.</a:t>
            </a:r>
            <a:endParaRPr lang="pt-BR" sz="2000" dirty="0"/>
          </a:p>
        </p:txBody>
      </p: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6320790" y="4832873"/>
            <a:ext cx="6439420" cy="7684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 smtClean="0">
                <a:solidFill>
                  <a:srgbClr val="006600"/>
                </a:solidFill>
              </a:rPr>
              <a:t>Estudo de línguas ao longo do semestre</a:t>
            </a:r>
          </a:p>
          <a:p>
            <a:r>
              <a:rPr lang="pt-BR" sz="2000" dirty="0" smtClean="0">
                <a:solidFill>
                  <a:srgbClr val="C00000"/>
                </a:solidFill>
              </a:rPr>
              <a:t>Períodos de relativa estabilidade</a:t>
            </a:r>
            <a:endParaRPr lang="pt-BR" sz="2000" dirty="0">
              <a:solidFill>
                <a:srgbClr val="C00000"/>
              </a:solidFill>
            </a:endParaRP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5532120" y="3415725"/>
            <a:ext cx="6439420" cy="768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 smtClean="0">
                <a:solidFill>
                  <a:srgbClr val="006600"/>
                </a:solidFill>
              </a:rPr>
              <a:t>Estudo de línguas durante uma semana</a:t>
            </a: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7296150" y="1612904"/>
            <a:ext cx="3379470" cy="768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 smtClean="0">
                <a:solidFill>
                  <a:srgbClr val="006600"/>
                </a:solidFill>
              </a:rPr>
              <a:t>Estudo de línguas durante uma aula</a:t>
            </a: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636000" y="1395478"/>
            <a:ext cx="2256040" cy="1203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 smtClean="0">
                <a:solidFill>
                  <a:srgbClr val="C00000"/>
                </a:solidFill>
              </a:rPr>
              <a:t>Períodos de motivação flutuante</a:t>
            </a:r>
            <a:endParaRPr lang="pt-BR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6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/>
              <a:t>2. Espaço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Em </a:t>
            </a:r>
            <a:r>
              <a:rPr lang="pt-BR" sz="2000" b="1" dirty="0" smtClean="0"/>
              <a:t>Metodologia</a:t>
            </a:r>
            <a:r>
              <a:rPr lang="pt-BR" sz="2000" dirty="0" smtClean="0"/>
              <a:t>:</a:t>
            </a:r>
          </a:p>
          <a:p>
            <a:pPr lvl="1"/>
            <a:r>
              <a:rPr lang="pt-BR" sz="2000" dirty="0" smtClean="0"/>
              <a:t>A Complexidade nos dá um novo conjunto de imagens ou metáforas pelas quais descrever os fenômenos;</a:t>
            </a:r>
          </a:p>
          <a:p>
            <a:pPr lvl="1"/>
            <a:r>
              <a:rPr lang="pt-BR" sz="2000" b="1" dirty="0" smtClean="0"/>
              <a:t>Escalas de Tempo </a:t>
            </a:r>
            <a:r>
              <a:rPr lang="pt-BR" sz="2000" dirty="0" smtClean="0"/>
              <a:t>– os sistemas se desenvolvem continuamente em múltiplas escalas de tempo simultâneas com processos particulares amarrados a escalas específicas; dessa forma, as conclusões estão necessariamente amarradas às escalas de tempo nas quais elas ocorrem. Os ciclos emergentes ou padrões recorrentes podem ser observados e descritos usando vários pontos de partida e ao longo de várias escalas de tempo.</a:t>
            </a:r>
          </a:p>
          <a:p>
            <a:pPr lvl="1"/>
            <a:r>
              <a:rPr lang="pt-BR" sz="2000" dirty="0"/>
              <a:t> </a:t>
            </a:r>
            <a:r>
              <a:rPr lang="pt-BR" sz="2000" b="1" dirty="0" smtClean="0"/>
              <a:t>Níveis de abstração </a:t>
            </a:r>
            <a:r>
              <a:rPr lang="pt-BR" sz="2000" dirty="0" smtClean="0"/>
              <a:t>– os padrões podem ser descritos em diferentes níveis de abstração, seja focando nas inter-relações entre processos num sentido mais abstrato, seja processos dentro de um indivíduo, ou processos em um nível de grupo.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9733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3. Complexidade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b="1" dirty="0" smtClean="0"/>
              <a:t>Auto-organização</a:t>
            </a:r>
          </a:p>
          <a:p>
            <a:pPr lvl="1"/>
            <a:r>
              <a:rPr lang="pt-BR" sz="2000" dirty="0" smtClean="0"/>
              <a:t>Conjunto de processos nos quais a ordem emerge da interação dos componentes do sistema (MITCHELL, 2003)</a:t>
            </a:r>
          </a:p>
          <a:p>
            <a:pPr lvl="1"/>
            <a:endParaRPr lang="pt-BR" sz="2000" dirty="0" smtClean="0"/>
          </a:p>
          <a:p>
            <a:r>
              <a:rPr lang="pt-BR" sz="2000" b="1" dirty="0" smtClean="0"/>
              <a:t>Emergência</a:t>
            </a:r>
          </a:p>
          <a:p>
            <a:pPr lvl="1"/>
            <a:r>
              <a:rPr lang="pt-BR" sz="2000" dirty="0" smtClean="0"/>
              <a:t>Ocorrência espontânea de algo novo (van GEERT, 2008)</a:t>
            </a:r>
          </a:p>
          <a:p>
            <a:pPr lvl="1"/>
            <a:endParaRPr lang="pt-BR" sz="2000" dirty="0" smtClean="0"/>
          </a:p>
          <a:p>
            <a:r>
              <a:rPr lang="pt-BR" sz="2000" dirty="0"/>
              <a:t>Em </a:t>
            </a:r>
            <a:r>
              <a:rPr lang="pt-BR" sz="2000" b="1" dirty="0"/>
              <a:t>Metodologia</a:t>
            </a:r>
            <a:r>
              <a:rPr lang="pt-BR" sz="2000" dirty="0"/>
              <a:t>:</a:t>
            </a:r>
          </a:p>
          <a:p>
            <a:pPr lvl="1"/>
            <a:r>
              <a:rPr lang="pt-BR" sz="2000" dirty="0" smtClean="0"/>
              <a:t>Muda-se a busca por compreensão a partir do reducionismo para a compreensão de como novos padrões emergem dos componentes interagindo dentro da ecologia na qual eles operam (van LIER, 2000)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39476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4. Relação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340485"/>
          </a:xfrm>
        </p:spPr>
        <p:txBody>
          <a:bodyPr>
            <a:normAutofit/>
          </a:bodyPr>
          <a:lstStyle/>
          <a:p>
            <a:r>
              <a:rPr lang="pt-BR" sz="2000" dirty="0" smtClean="0"/>
              <a:t>Importância da </a:t>
            </a:r>
            <a:r>
              <a:rPr lang="pt-BR" sz="2000" b="1" dirty="0" smtClean="0"/>
              <a:t>relação interdependente </a:t>
            </a:r>
            <a:r>
              <a:rPr lang="pt-BR" sz="2000" dirty="0" smtClean="0"/>
              <a:t>entre os fatores que compõem o sistema.</a:t>
            </a:r>
          </a:p>
          <a:p>
            <a:r>
              <a:rPr lang="pt-BR" sz="2000" dirty="0" smtClean="0"/>
              <a:t>Não é suficiente examinar os fatores um a um e depois procurar estabelecer correlações já que o todo supera a soma das partes.</a:t>
            </a:r>
          </a:p>
          <a:p>
            <a:r>
              <a:rPr lang="pt-BR" sz="2000" dirty="0" smtClean="0"/>
              <a:t>Há uma </a:t>
            </a:r>
            <a:r>
              <a:rPr lang="pt-BR" sz="2000" b="1" dirty="0" smtClean="0"/>
              <a:t>interação recíproca </a:t>
            </a:r>
            <a:r>
              <a:rPr lang="pt-BR" sz="2000" dirty="0" smtClean="0"/>
              <a:t>entre os elementos do sistema na qual todos influenciam e são influenciados por todos.</a:t>
            </a:r>
          </a:p>
          <a:p>
            <a:r>
              <a:rPr lang="pt-BR" sz="2000" dirty="0" smtClean="0"/>
              <a:t>Não é possível medir a influência de um fator se o isolamos dos outros.</a:t>
            </a:r>
          </a:p>
          <a:p>
            <a:endParaRPr lang="pt-BR" sz="2000" dirty="0"/>
          </a:p>
          <a:p>
            <a:r>
              <a:rPr lang="pt-BR" sz="2000" dirty="0"/>
              <a:t>Em </a:t>
            </a:r>
            <a:r>
              <a:rPr lang="pt-BR" sz="2000" b="1" dirty="0"/>
              <a:t>Metodologia</a:t>
            </a:r>
            <a:r>
              <a:rPr lang="pt-BR" sz="2000" dirty="0"/>
              <a:t>:</a:t>
            </a:r>
          </a:p>
          <a:p>
            <a:pPr lvl="1"/>
            <a:r>
              <a:rPr lang="pt-BR" sz="2000" b="1" dirty="0" err="1" smtClean="0"/>
              <a:t>Multicausalidade</a:t>
            </a:r>
            <a:r>
              <a:rPr lang="pt-BR" sz="2000" dirty="0" smtClean="0"/>
              <a:t> – os sistemas são </a:t>
            </a:r>
            <a:r>
              <a:rPr lang="pt-BR" sz="2000" dirty="0" err="1" smtClean="0"/>
              <a:t>multi-determinados</a:t>
            </a:r>
            <a:r>
              <a:rPr lang="pt-BR" sz="2000" dirty="0" smtClean="0"/>
              <a:t>, i.e. nenhum elemento, insumo ou força isolada controla ou causa as mudanças</a:t>
            </a:r>
            <a:r>
              <a:rPr lang="pt-BR" sz="2000" dirty="0" smtClean="0"/>
              <a:t>; a causalidade é contingente e não categórica;</a:t>
            </a:r>
            <a:endParaRPr lang="pt-BR" sz="2000" dirty="0" smtClean="0"/>
          </a:p>
          <a:p>
            <a:pPr lvl="1"/>
            <a:r>
              <a:rPr lang="pt-BR" sz="2000" b="1" i="1" dirty="0" smtClean="0"/>
              <a:t>Soft Assembly </a:t>
            </a:r>
            <a:r>
              <a:rPr lang="pt-BR" sz="2000" dirty="0" smtClean="0"/>
              <a:t>– os processos e resultados apresentam uma configuração maleável e não uma conexão permanente.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6215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5. Não Linearidade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dirty="0" smtClean="0"/>
              <a:t>A medida que o </a:t>
            </a:r>
            <a:r>
              <a:rPr lang="pt-BR" sz="2000" dirty="0" err="1" smtClean="0"/>
              <a:t>SDCs</a:t>
            </a:r>
            <a:r>
              <a:rPr lang="pt-BR" sz="2000" dirty="0" smtClean="0"/>
              <a:t> avançam através do espaço/tempo, eles entram em períodos críticos ou de caos, nos quais as previsões não são possíveis.</a:t>
            </a:r>
          </a:p>
          <a:p>
            <a:r>
              <a:rPr lang="pt-BR" sz="2000" dirty="0" smtClean="0"/>
              <a:t>A </a:t>
            </a:r>
            <a:r>
              <a:rPr lang="pt-BR" sz="2000" b="1" dirty="0" smtClean="0"/>
              <a:t>imprevisibilidade</a:t>
            </a:r>
            <a:r>
              <a:rPr lang="pt-BR" sz="2000" dirty="0" smtClean="0"/>
              <a:t> e a </a:t>
            </a:r>
            <a:r>
              <a:rPr lang="pt-BR" sz="2000" b="1" dirty="0" smtClean="0"/>
              <a:t>não proporcionalidade </a:t>
            </a:r>
            <a:r>
              <a:rPr lang="pt-BR" sz="2000" dirty="0" smtClean="0"/>
              <a:t>do resultado são características dos </a:t>
            </a:r>
            <a:r>
              <a:rPr lang="pt-BR" sz="2000" dirty="0" err="1" smtClean="0"/>
              <a:t>SDCs</a:t>
            </a:r>
            <a:r>
              <a:rPr lang="pt-BR" sz="2000" dirty="0" smtClean="0"/>
              <a:t>.</a:t>
            </a:r>
          </a:p>
          <a:p>
            <a:r>
              <a:rPr lang="pt-BR" sz="2000" dirty="0" smtClean="0"/>
              <a:t>É possível antecipar caminhos prováveis para o sistema em momentos de linearidade, ou de estabilidade relativa. Porém, quando o sistema atinge um estado crítico ou de não linearidade, ele se torna instável, caótico, e qualquer previsão se torna impossível.</a:t>
            </a:r>
          </a:p>
          <a:p>
            <a:endParaRPr lang="pt-BR" sz="2000" dirty="0"/>
          </a:p>
          <a:p>
            <a:r>
              <a:rPr lang="pt-BR" sz="2000" dirty="0"/>
              <a:t>Em </a:t>
            </a:r>
            <a:r>
              <a:rPr lang="pt-BR" sz="2000" b="1" dirty="0"/>
              <a:t>Metodologia</a:t>
            </a:r>
            <a:r>
              <a:rPr lang="pt-BR" sz="2000" dirty="0"/>
              <a:t>:</a:t>
            </a:r>
          </a:p>
          <a:p>
            <a:pPr lvl="1"/>
            <a:r>
              <a:rPr lang="pt-BR" sz="2000" dirty="0" smtClean="0"/>
              <a:t>Reconhecer indicadores do estado crítico e fazer pesquisa em uma perspectiva </a:t>
            </a:r>
            <a:r>
              <a:rPr lang="pt-BR" sz="2000" b="1" dirty="0" smtClean="0"/>
              <a:t>retrospectiva</a:t>
            </a:r>
            <a:r>
              <a:rPr lang="pt-BR" sz="2000" dirty="0" smtClean="0"/>
              <a:t> ou ‘</a:t>
            </a:r>
            <a:r>
              <a:rPr lang="pt-BR" sz="2000" b="1" dirty="0" err="1" smtClean="0"/>
              <a:t>retroditiva</a:t>
            </a:r>
            <a:r>
              <a:rPr lang="pt-BR" sz="2000" dirty="0" smtClean="0"/>
              <a:t>’, ou seja, tentar prever o que poderia acontecer no passado baseando-se no </a:t>
            </a:r>
            <a:r>
              <a:rPr lang="pt-BR" sz="2000" dirty="0"/>
              <a:t>comportamento </a:t>
            </a:r>
            <a:r>
              <a:rPr lang="pt-BR" sz="2000" dirty="0" smtClean="0"/>
              <a:t>do sistema observado ao longo do tempo ou analisado retrospectivamente.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5733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 smtClean="0"/>
              <a:t>Contexto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dirty="0" smtClean="0"/>
              <a:t>Ciência baseada nas relações de CAUSA e EFEITO</a:t>
            </a:r>
          </a:p>
          <a:p>
            <a:pPr lvl="1"/>
            <a:r>
              <a:rPr lang="pt-BR" sz="2000" b="1" dirty="0" smtClean="0"/>
              <a:t>Isaac Newton </a:t>
            </a:r>
            <a:r>
              <a:rPr lang="pt-BR" sz="2000" dirty="0" smtClean="0"/>
              <a:t>explicava o movimento das estrelas com suas leis do movimento e teoria da gravidade;</a:t>
            </a:r>
          </a:p>
          <a:p>
            <a:pPr lvl="1"/>
            <a:r>
              <a:rPr lang="pt-BR" sz="2000" b="1" dirty="0" smtClean="0"/>
              <a:t>Pierre Simon de Laplace </a:t>
            </a:r>
            <a:r>
              <a:rPr lang="pt-BR" sz="2000" dirty="0" smtClean="0"/>
              <a:t>declarava que sabendo-se a posição e velocidade de todas as partículas no universo, era possível prever o futuro.</a:t>
            </a:r>
          </a:p>
          <a:p>
            <a:pPr lvl="1"/>
            <a:endParaRPr lang="pt-BR" sz="2000" dirty="0" smtClean="0"/>
          </a:p>
          <a:p>
            <a:r>
              <a:rPr lang="pt-BR" sz="2000" dirty="0" smtClean="0"/>
              <a:t>Descobertas no séc. XX:</a:t>
            </a:r>
          </a:p>
          <a:p>
            <a:pPr lvl="1"/>
            <a:r>
              <a:rPr lang="pt-BR" sz="2000" b="1" dirty="0" smtClean="0"/>
              <a:t>Princípio da incerteza de Heisenberg </a:t>
            </a:r>
            <a:r>
              <a:rPr lang="pt-BR" sz="2000" dirty="0" smtClean="0"/>
              <a:t>– no nível subatômico ou quântico pode-se saber a posição ou a força cinética de uma partícula, mas não ambas ao mesmo tempo, tornando a previsão impossível;</a:t>
            </a:r>
          </a:p>
          <a:p>
            <a:pPr lvl="1"/>
            <a:r>
              <a:rPr lang="pt-BR" sz="2000" b="1" dirty="0" smtClean="0"/>
              <a:t>Imprevisibilidade de fenômenos </a:t>
            </a:r>
            <a:r>
              <a:rPr lang="pt-BR" sz="2000" dirty="0" smtClean="0"/>
              <a:t>muito maiores, mais complexos e não lineares, como o clima – </a:t>
            </a:r>
            <a:r>
              <a:rPr lang="pt-BR" sz="2000" b="1" dirty="0" smtClean="0"/>
              <a:t>aleatoriedade</a:t>
            </a:r>
            <a:r>
              <a:rPr lang="pt-BR" sz="2000" dirty="0" smtClean="0"/>
              <a:t> inerente</a:t>
            </a:r>
          </a:p>
        </p:txBody>
      </p:sp>
    </p:spTree>
    <p:extLst>
      <p:ext uri="{BB962C8B-B14F-4D97-AF65-F5344CB8AC3E}">
        <p14:creationId xmlns:p14="http://schemas.microsoft.com/office/powerpoint/2010/main" val="297188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/>
              <a:t>5. Não </a:t>
            </a:r>
            <a:r>
              <a:rPr lang="pt-BR" sz="2700" b="1" dirty="0" smtClean="0"/>
              <a:t>Linearidade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84080" y="5989320"/>
            <a:ext cx="2187460" cy="644944"/>
          </a:xfrm>
        </p:spPr>
        <p:txBody>
          <a:bodyPr>
            <a:normAutofit/>
          </a:bodyPr>
          <a:lstStyle/>
          <a:p>
            <a:r>
              <a:rPr lang="pt-BR" sz="2000" dirty="0" smtClean="0"/>
              <a:t>(BAK, 1947)</a:t>
            </a:r>
            <a:endParaRPr lang="pt-BR" sz="2000" dirty="0"/>
          </a:p>
        </p:txBody>
      </p:sp>
      <p:pic>
        <p:nvPicPr>
          <p:cNvPr id="7170" name="Picture 2" descr="http://homepage.ufp.pt/biblioteca/WEBTurdiDepSystems/Images/Fig.026-Sandpile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252" y="1364187"/>
            <a:ext cx="7791368" cy="542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0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6. Dependência Sensível às Condições Iniciais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Uma pequena mudança nas condições iniciais em um sistema não linear pode ter vastas implicações para o comportamento futuro desse sistema</a:t>
            </a:r>
            <a:r>
              <a:rPr lang="pt-BR" sz="2000" dirty="0" smtClean="0"/>
              <a:t>.</a:t>
            </a:r>
          </a:p>
          <a:p>
            <a:endParaRPr lang="pt-BR" sz="2000" dirty="0" smtClean="0"/>
          </a:p>
          <a:p>
            <a:r>
              <a:rPr lang="pt-BR" sz="2000" dirty="0" smtClean="0"/>
              <a:t>O </a:t>
            </a:r>
            <a:r>
              <a:rPr lang="pt-BR" sz="2000" b="1" dirty="0" smtClean="0"/>
              <a:t>efeito borboleta</a:t>
            </a:r>
            <a:r>
              <a:rPr lang="pt-BR" sz="2000" dirty="0" smtClean="0"/>
              <a:t>: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80" y="2702880"/>
            <a:ext cx="3840480" cy="384048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400300" y="2702880"/>
            <a:ext cx="5607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Propriedade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 um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sistema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dinâmico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que,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partindo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qualquer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várias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condições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iniciais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alternativas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arbitrariamente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próximas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sobre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atrator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pontos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iterativos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se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tornarão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arbitrariamente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espalhados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um do outro.</a:t>
            </a:r>
          </a:p>
          <a:p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Um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desenho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atrator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estranho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de Lorenz para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valores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ρ=28, σ = 10, β = 8/3.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3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7. Abertura e Não Finalidade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b="1" dirty="0" smtClean="0"/>
              <a:t>Sistemas</a:t>
            </a:r>
            <a:r>
              <a:rPr lang="pt-BR" sz="2000" dirty="0" smtClean="0"/>
              <a:t> são </a:t>
            </a:r>
            <a:r>
              <a:rPr lang="pt-BR" sz="2000" b="1" dirty="0" smtClean="0"/>
              <a:t>abertos</a:t>
            </a:r>
            <a:r>
              <a:rPr lang="pt-BR" sz="2000" dirty="0" smtClean="0"/>
              <a:t> quando interagem com seu meio ambiente, recebendo influências externas</a:t>
            </a:r>
            <a:r>
              <a:rPr lang="pt-BR" sz="2000" dirty="0" smtClean="0"/>
              <a:t>.</a:t>
            </a:r>
          </a:p>
          <a:p>
            <a:endParaRPr lang="pt-BR" sz="2000" dirty="0" smtClean="0"/>
          </a:p>
          <a:p>
            <a:r>
              <a:rPr lang="pt-BR" sz="2000" dirty="0" smtClean="0"/>
              <a:t>Sistemas abertos se movem e mudam constantemente, não possuindo um estado final – são </a:t>
            </a:r>
            <a:r>
              <a:rPr lang="pt-BR" sz="2000" b="1" dirty="0" err="1" smtClean="0"/>
              <a:t>autopoiéticos</a:t>
            </a:r>
            <a:r>
              <a:rPr lang="pt-BR" sz="2000" dirty="0" smtClean="0"/>
              <a:t>, modificam-se a si mesmos</a:t>
            </a:r>
            <a:r>
              <a:rPr lang="pt-BR" sz="2000" dirty="0" smtClean="0"/>
              <a:t>.</a:t>
            </a:r>
          </a:p>
          <a:p>
            <a:endParaRPr lang="pt-BR" sz="2000" dirty="0" smtClean="0"/>
          </a:p>
          <a:p>
            <a:r>
              <a:rPr lang="pt-BR" sz="2000" dirty="0" smtClean="0"/>
              <a:t>Um sistema dinâmico complexo é </a:t>
            </a:r>
            <a:r>
              <a:rPr lang="pt-BR" sz="2000" b="1" dirty="0" smtClean="0"/>
              <a:t>iterativo</a:t>
            </a:r>
            <a:r>
              <a:rPr lang="pt-BR" sz="2000" dirty="0" smtClean="0"/>
              <a:t>, ou seja, ele retorna ao mesmo espaço de estado repetidamente porém suas órbitas nunca intersectam, resultando em uma estrutura hierárquica de </a:t>
            </a:r>
            <a:r>
              <a:rPr lang="pt-BR" sz="2000" b="1" dirty="0" smtClean="0"/>
              <a:t>níveis aninhados</a:t>
            </a:r>
            <a:r>
              <a:rPr lang="pt-BR" sz="2000" dirty="0" smtClean="0"/>
              <a:t>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59334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8. Sensibilidade a Feedback/Adaptação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A </a:t>
            </a:r>
            <a:r>
              <a:rPr lang="pt-BR" sz="2000" b="1" dirty="0" smtClean="0"/>
              <a:t>mudança</a:t>
            </a:r>
            <a:r>
              <a:rPr lang="pt-BR" sz="2000" dirty="0" smtClean="0"/>
              <a:t> em uma circunstância é </a:t>
            </a:r>
            <a:r>
              <a:rPr lang="pt-BR" sz="2000" b="1" dirty="0" smtClean="0"/>
              <a:t>retroalimentada</a:t>
            </a:r>
            <a:r>
              <a:rPr lang="pt-BR" sz="2000" dirty="0" smtClean="0"/>
              <a:t> e resulta em ampliação ou redução daquela mesma mudança, gerando uma </a:t>
            </a:r>
            <a:r>
              <a:rPr lang="pt-BR" sz="2000" b="1" dirty="0" smtClean="0"/>
              <a:t>adaptação</a:t>
            </a:r>
            <a:r>
              <a:rPr lang="pt-BR" sz="2000" dirty="0" smtClean="0"/>
              <a:t> do sistema em resposta a essas retroalimentações</a:t>
            </a:r>
            <a:r>
              <a:rPr lang="pt-BR" sz="2000" dirty="0" smtClean="0"/>
              <a:t>.</a:t>
            </a:r>
          </a:p>
          <a:p>
            <a:endParaRPr lang="pt-BR" sz="2000" dirty="0" smtClean="0"/>
          </a:p>
          <a:p>
            <a:r>
              <a:rPr lang="pt-BR" sz="2000" dirty="0" smtClean="0"/>
              <a:t>Porque um sistema complexo interage continuamente com o ambiente, mudando e sendo mudando por ele, ele nunca chega a um estado de adaptação ótima, mas esta sempre </a:t>
            </a:r>
            <a:r>
              <a:rPr lang="pt-BR" sz="2000" b="1" dirty="0" smtClean="0"/>
              <a:t>aprendendo</a:t>
            </a:r>
            <a:r>
              <a:rPr lang="pt-BR" sz="2000" dirty="0" smtClean="0"/>
              <a:t> ou se </a:t>
            </a:r>
            <a:r>
              <a:rPr lang="pt-BR" sz="2000" b="1" dirty="0" smtClean="0"/>
              <a:t>adaptando</a:t>
            </a:r>
            <a:r>
              <a:rPr lang="pt-BR" sz="2000" dirty="0" smtClean="0"/>
              <a:t>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45991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9. Dependente do Contexto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Um sistema dinâmico e o ambiente </a:t>
            </a:r>
            <a:r>
              <a:rPr lang="pt-BR" sz="2000" dirty="0"/>
              <a:t>são </a:t>
            </a:r>
            <a:r>
              <a:rPr lang="pt-BR" sz="2000" b="1" dirty="0" smtClean="0"/>
              <a:t>acoplados</a:t>
            </a:r>
            <a:r>
              <a:rPr lang="pt-BR" sz="2000" dirty="0" smtClean="0"/>
              <a:t>, </a:t>
            </a:r>
            <a:r>
              <a:rPr lang="pt-BR" sz="2000" dirty="0"/>
              <a:t>são </a:t>
            </a:r>
            <a:r>
              <a:rPr lang="pt-BR" sz="2000" b="1" dirty="0" err="1" smtClean="0"/>
              <a:t>co-construídos</a:t>
            </a:r>
            <a:r>
              <a:rPr lang="pt-BR" sz="2000" dirty="0" smtClean="0"/>
              <a:t> e estão sempre em </a:t>
            </a:r>
            <a:r>
              <a:rPr lang="pt-BR" sz="2000" b="1" dirty="0" smtClean="0"/>
              <a:t>transição</a:t>
            </a:r>
            <a:r>
              <a:rPr lang="pt-BR" sz="2000" dirty="0" smtClean="0"/>
              <a:t> (OYAMA, 2011).</a:t>
            </a:r>
          </a:p>
          <a:p>
            <a:r>
              <a:rPr lang="pt-BR" sz="2000" dirty="0" smtClean="0"/>
              <a:t>O sistema e o ambiente não são vistos como independentes, e o ambiente não é visto como um pano de fundo.</a:t>
            </a:r>
          </a:p>
          <a:p>
            <a:endParaRPr lang="pt-BR" sz="2000" dirty="0" smtClean="0"/>
          </a:p>
          <a:p>
            <a:r>
              <a:rPr lang="pt-BR" sz="2000" dirty="0"/>
              <a:t>Em </a:t>
            </a:r>
            <a:r>
              <a:rPr lang="pt-BR" sz="2000" b="1" dirty="0"/>
              <a:t>Metodologia</a:t>
            </a:r>
            <a:r>
              <a:rPr lang="pt-BR" sz="2000" dirty="0"/>
              <a:t>:</a:t>
            </a:r>
          </a:p>
          <a:p>
            <a:pPr lvl="1"/>
            <a:r>
              <a:rPr lang="pt-BR" sz="2000" dirty="0" smtClean="0"/>
              <a:t>O </a:t>
            </a:r>
            <a:r>
              <a:rPr lang="pt-BR" sz="2000" b="1" dirty="0" smtClean="0"/>
              <a:t>contexto</a:t>
            </a:r>
            <a:r>
              <a:rPr lang="pt-BR" sz="2000" dirty="0" smtClean="0"/>
              <a:t> não é simplesmente uma outra variável e, como consequência, o observador/pesquisador não ocupa uma posição fora do sistema o qual ele(a) está estudando.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04066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10 lições da </a:t>
            </a:r>
            <a:r>
              <a:rPr lang="pt-BR" dirty="0" smtClean="0"/>
              <a:t>TSDC</a:t>
            </a:r>
            <a:br>
              <a:rPr lang="pt-BR" dirty="0" smtClean="0"/>
            </a:br>
            <a:r>
              <a:rPr lang="pt-BR" sz="2700" b="1" dirty="0" smtClean="0"/>
              <a:t>10. Distribuição Não Gaussiana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897381" y="1517515"/>
            <a:ext cx="10074160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Em um sistema complexo, um comportamento infrequente no limite de uma curva de sino é muito mais comum.</a:t>
            </a:r>
          </a:p>
          <a:p>
            <a:r>
              <a:rPr lang="pt-BR" sz="2000" dirty="0" smtClean="0"/>
              <a:t>Computar o comportamento médio </a:t>
            </a:r>
            <a:r>
              <a:rPr lang="pt-BR" sz="2000" dirty="0" smtClean="0"/>
              <a:t>do sistema </a:t>
            </a:r>
            <a:r>
              <a:rPr lang="pt-BR" sz="2000" dirty="0" smtClean="0"/>
              <a:t>não nos diz muito do comportamento dos componentes ou agentes que compõem o sistema (LARSEN-FREEMAN, 2006)</a:t>
            </a:r>
          </a:p>
          <a:p>
            <a:endParaRPr lang="pt-BR" sz="2000" dirty="0"/>
          </a:p>
          <a:p>
            <a:r>
              <a:rPr lang="pt-BR" sz="2000" dirty="0"/>
              <a:t>Em </a:t>
            </a:r>
            <a:r>
              <a:rPr lang="pt-BR" sz="2000" b="1" dirty="0"/>
              <a:t>Metodologia</a:t>
            </a:r>
            <a:r>
              <a:rPr lang="pt-BR" sz="2000" dirty="0"/>
              <a:t>:</a:t>
            </a:r>
          </a:p>
          <a:p>
            <a:pPr lvl="1"/>
            <a:r>
              <a:rPr lang="pt-BR" sz="2000" dirty="0" smtClean="0"/>
              <a:t>Um modelo baseado em amostras de indivíduos não pode automaticamente ser generalizado para um modelo de processos individuais.</a:t>
            </a:r>
          </a:p>
          <a:p>
            <a:pPr lvl="1"/>
            <a:r>
              <a:rPr lang="pt-BR" sz="2000" dirty="0" smtClean="0"/>
              <a:t>Em TSDC, a </a:t>
            </a:r>
            <a:r>
              <a:rPr lang="pt-BR" sz="2000" b="1" dirty="0" smtClean="0"/>
              <a:t>transferência</a:t>
            </a:r>
            <a:r>
              <a:rPr lang="pt-BR" sz="2000" dirty="0" smtClean="0"/>
              <a:t> (generalização) pode ser feita pela investigação detalhada da variação </a:t>
            </a:r>
            <a:r>
              <a:rPr lang="pt-BR" sz="2000" dirty="0" err="1" smtClean="0"/>
              <a:t>intraindividual</a:t>
            </a:r>
            <a:r>
              <a:rPr lang="pt-BR" sz="2000" dirty="0" smtClean="0"/>
              <a:t> de fatores específicos da pessoa, ou pela descoberta de configurações possíveis que permitam especificar a </a:t>
            </a:r>
            <a:r>
              <a:rPr lang="pt-BR" sz="2000" b="1" dirty="0" smtClean="0"/>
              <a:t>dinâmica de assinatura </a:t>
            </a:r>
            <a:r>
              <a:rPr lang="pt-BR" sz="2000" dirty="0" smtClean="0"/>
              <a:t>de certos arquétipos.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41450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29191" y="196093"/>
            <a:ext cx="9442349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Princípios Metodológicos para Pesquisa em Linguagem e Desenvolvimento de linguagem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Para </a:t>
            </a:r>
            <a:r>
              <a:rPr lang="pt-BR" sz="2000" dirty="0" err="1" smtClean="0"/>
              <a:t>Larsen</a:t>
            </a:r>
            <a:r>
              <a:rPr lang="pt-BR" sz="2000" dirty="0" smtClean="0"/>
              <a:t>-Freeman e Cameron (2008), à partir de uma abordagem da complexidade, é importante:</a:t>
            </a:r>
          </a:p>
          <a:p>
            <a:endParaRPr lang="pt-BR" sz="2000" dirty="0"/>
          </a:p>
          <a:p>
            <a:pPr>
              <a:buFont typeface="+mj-lt"/>
              <a:buAutoNum type="arabicPeriod"/>
            </a:pPr>
            <a:r>
              <a:rPr lang="en-US" sz="2000" dirty="0" err="1" smtClean="0"/>
              <a:t>Ser</a:t>
            </a:r>
            <a:r>
              <a:rPr lang="en-US" sz="2000" dirty="0" smtClean="0"/>
              <a:t> </a:t>
            </a:r>
            <a:r>
              <a:rPr lang="en-US" sz="2000" dirty="0" err="1" smtClean="0"/>
              <a:t>ecologicamente</a:t>
            </a:r>
            <a:r>
              <a:rPr lang="en-US" sz="2000" dirty="0" smtClean="0"/>
              <a:t> </a:t>
            </a:r>
            <a:r>
              <a:rPr lang="en-US" sz="2000" dirty="0" err="1" smtClean="0"/>
              <a:t>válido</a:t>
            </a:r>
            <a:r>
              <a:rPr lang="en-US" sz="2000" dirty="0" smtClean="0"/>
              <a:t>, </a:t>
            </a:r>
            <a:r>
              <a:rPr lang="en-US" sz="2000" dirty="0" err="1" smtClean="0"/>
              <a:t>incluindo</a:t>
            </a:r>
            <a:r>
              <a:rPr lang="en-US" sz="2000" dirty="0" smtClean="0"/>
              <a:t> o context </a:t>
            </a:r>
            <a:r>
              <a:rPr lang="en-US" sz="2000" dirty="0" err="1" smtClean="0"/>
              <a:t>como</a:t>
            </a:r>
            <a:r>
              <a:rPr lang="en-US" sz="2000" dirty="0" smtClean="0"/>
              <a:t> parte do(s) Sistema(s) sob </a:t>
            </a:r>
            <a:r>
              <a:rPr lang="en-US" sz="2000" dirty="0" err="1" smtClean="0"/>
              <a:t>investigação</a:t>
            </a:r>
            <a:r>
              <a:rPr lang="en-US" sz="2000" dirty="0" smtClean="0"/>
              <a:t>;</a:t>
            </a:r>
          </a:p>
          <a:p>
            <a:pPr lvl="1"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US" sz="2000" dirty="0" err="1" smtClean="0"/>
              <a:t>Honrar</a:t>
            </a:r>
            <a:r>
              <a:rPr lang="en-US" sz="2000" dirty="0" smtClean="0"/>
              <a:t> a </a:t>
            </a:r>
            <a:r>
              <a:rPr lang="en-US" sz="2000" dirty="0" err="1" smtClean="0"/>
              <a:t>complexidade</a:t>
            </a:r>
            <a:r>
              <a:rPr lang="en-US" sz="2000" dirty="0" smtClean="0"/>
              <a:t>, </a:t>
            </a:r>
            <a:r>
              <a:rPr lang="en-US" sz="2000" dirty="0" err="1" smtClean="0"/>
              <a:t>evitando</a:t>
            </a:r>
            <a:r>
              <a:rPr lang="en-US" sz="2000" dirty="0" smtClean="0"/>
              <a:t> o </a:t>
            </a:r>
            <a:r>
              <a:rPr lang="en-US" sz="2000" dirty="0" err="1" smtClean="0"/>
              <a:t>reducionismo</a:t>
            </a:r>
            <a:r>
              <a:rPr lang="en-US" sz="2000" dirty="0" smtClean="0"/>
              <a:t>, e </a:t>
            </a:r>
            <a:r>
              <a:rPr lang="en-US" sz="2000" dirty="0" err="1" smtClean="0"/>
              <a:t>evitar</a:t>
            </a:r>
            <a:r>
              <a:rPr lang="en-US" sz="2000" dirty="0" smtClean="0"/>
              <a:t> a </a:t>
            </a:r>
            <a:r>
              <a:rPr lang="en-US" sz="2000" dirty="0" err="1" smtClean="0"/>
              <a:t>idealização</a:t>
            </a:r>
            <a:r>
              <a:rPr lang="en-US" sz="2000" dirty="0" smtClean="0"/>
              <a:t> premature, </a:t>
            </a:r>
            <a:r>
              <a:rPr lang="en-US" sz="2000" dirty="0" err="1" smtClean="0"/>
              <a:t>incluindo</a:t>
            </a:r>
            <a:r>
              <a:rPr lang="en-US" sz="2000" dirty="0" smtClean="0"/>
              <a:t> </a:t>
            </a:r>
            <a:r>
              <a:rPr lang="en-US" sz="2000" dirty="0" err="1" smtClean="0"/>
              <a:t>qualquer</a:t>
            </a:r>
            <a:r>
              <a:rPr lang="en-US" sz="2000" dirty="0" smtClean="0"/>
              <a:t> e </a:t>
            </a:r>
            <a:r>
              <a:rPr lang="en-US" sz="2000" dirty="0" err="1" smtClean="0"/>
              <a:t>todos</a:t>
            </a:r>
            <a:r>
              <a:rPr lang="en-US" sz="2000" dirty="0" smtClean="0"/>
              <a:t> </a:t>
            </a:r>
            <a:r>
              <a:rPr lang="en-US" sz="2000" dirty="0" err="1" smtClean="0"/>
              <a:t>os</a:t>
            </a:r>
            <a:r>
              <a:rPr lang="en-US" sz="2000" dirty="0" smtClean="0"/>
              <a:t> </a:t>
            </a:r>
            <a:r>
              <a:rPr lang="en-US" sz="2000" dirty="0" err="1" smtClean="0"/>
              <a:t>fatores</a:t>
            </a:r>
            <a:r>
              <a:rPr lang="en-US" sz="2000" dirty="0" smtClean="0"/>
              <a:t> que </a:t>
            </a:r>
            <a:r>
              <a:rPr lang="en-US" sz="2000" dirty="0" err="1" smtClean="0"/>
              <a:t>possam</a:t>
            </a:r>
            <a:r>
              <a:rPr lang="en-US" sz="2000" dirty="0" smtClean="0"/>
              <a:t> </a:t>
            </a:r>
            <a:r>
              <a:rPr lang="en-US" sz="2000" dirty="0" err="1" smtClean="0"/>
              <a:t>influencia</a:t>
            </a:r>
            <a:r>
              <a:rPr lang="en-US" sz="2000" dirty="0" smtClean="0"/>
              <a:t> um </a:t>
            </a:r>
            <a:r>
              <a:rPr lang="en-US" sz="2000" dirty="0" err="1" smtClean="0"/>
              <a:t>sistema</a:t>
            </a:r>
            <a:r>
              <a:rPr lang="pt-BR" sz="2000" dirty="0" smtClean="0"/>
              <a:t>;</a:t>
            </a:r>
          </a:p>
          <a:p>
            <a:pPr lvl="1">
              <a:buFont typeface="+mj-lt"/>
              <a:buAutoNum type="arabicPeriod"/>
            </a:pPr>
            <a:endParaRPr lang="pt-BR" dirty="0"/>
          </a:p>
          <a:p>
            <a:pPr>
              <a:buFont typeface="+mj-lt"/>
              <a:buAutoNum type="arabicPeriod"/>
            </a:pPr>
            <a:r>
              <a:rPr lang="en-US" sz="2000" dirty="0" err="1" smtClean="0"/>
              <a:t>Pensar</a:t>
            </a:r>
            <a:r>
              <a:rPr lang="en-US" sz="2000" dirty="0" smtClean="0"/>
              <a:t> </a:t>
            </a:r>
            <a:r>
              <a:rPr lang="en-US" sz="2000" dirty="0" err="1" smtClean="0"/>
              <a:t>em</a:t>
            </a:r>
            <a:r>
              <a:rPr lang="en-US" sz="2000" dirty="0" smtClean="0"/>
              <a:t> </a:t>
            </a:r>
            <a:r>
              <a:rPr lang="en-US" sz="2000" dirty="0" err="1" smtClean="0"/>
              <a:t>termos</a:t>
            </a:r>
            <a:r>
              <a:rPr lang="en-US" sz="2000" dirty="0" smtClean="0"/>
              <a:t> de </a:t>
            </a:r>
            <a:r>
              <a:rPr lang="en-US" sz="2000" dirty="0" err="1" smtClean="0"/>
              <a:t>processos</a:t>
            </a:r>
            <a:r>
              <a:rPr lang="en-US" sz="2000" dirty="0" smtClean="0"/>
              <a:t> </a:t>
            </a:r>
            <a:r>
              <a:rPr lang="en-US" sz="2000" dirty="0" err="1" smtClean="0"/>
              <a:t>dinâmicos</a:t>
            </a:r>
            <a:r>
              <a:rPr lang="en-US" sz="2000" dirty="0" smtClean="0"/>
              <a:t> e </a:t>
            </a:r>
            <a:r>
              <a:rPr lang="en-US" sz="2000" dirty="0" err="1" smtClean="0"/>
              <a:t>relações</a:t>
            </a:r>
            <a:r>
              <a:rPr lang="en-US" sz="2000" dirty="0" smtClean="0"/>
              <a:t> </a:t>
            </a:r>
            <a:r>
              <a:rPr lang="en-US" sz="2000" dirty="0" err="1" smtClean="0"/>
              <a:t>mutáveis</a:t>
            </a:r>
            <a:r>
              <a:rPr lang="en-US" sz="2000" dirty="0" smtClean="0"/>
              <a:t> entre </a:t>
            </a:r>
            <a:r>
              <a:rPr lang="en-US" sz="2000" dirty="0" err="1" smtClean="0"/>
              <a:t>variáveis</a:t>
            </a:r>
            <a:r>
              <a:rPr lang="en-US" sz="2000" dirty="0" smtClean="0"/>
              <a:t>, </a:t>
            </a:r>
            <a:r>
              <a:rPr lang="en-US" sz="2000" dirty="0" err="1" smtClean="0"/>
              <a:t>levando</a:t>
            </a:r>
            <a:r>
              <a:rPr lang="en-US" sz="2000" dirty="0" smtClean="0"/>
              <a:t> </a:t>
            </a:r>
            <a:r>
              <a:rPr lang="en-US" sz="2000" dirty="0" err="1" smtClean="0"/>
              <a:t>em</a:t>
            </a:r>
            <a:r>
              <a:rPr lang="en-US" sz="2000" dirty="0" smtClean="0"/>
              <a:t> </a:t>
            </a:r>
            <a:r>
              <a:rPr lang="en-US" sz="2000" dirty="0" err="1" smtClean="0"/>
              <a:t>conta</a:t>
            </a:r>
            <a:r>
              <a:rPr lang="en-US" sz="2000" dirty="0" smtClean="0"/>
              <a:t> a auto-</a:t>
            </a:r>
            <a:r>
              <a:rPr lang="en-US" sz="2000" dirty="0" err="1" smtClean="0"/>
              <a:t>organização</a:t>
            </a:r>
            <a:r>
              <a:rPr lang="en-US" sz="2000" dirty="0" smtClean="0"/>
              <a:t>, a </a:t>
            </a:r>
            <a:r>
              <a:rPr lang="en-US" sz="2000" dirty="0" err="1" smtClean="0"/>
              <a:t>retroalimentação</a:t>
            </a:r>
            <a:r>
              <a:rPr lang="en-US" sz="2000" dirty="0" smtClean="0"/>
              <a:t> e a </a:t>
            </a:r>
            <a:r>
              <a:rPr lang="en-US" sz="2000" dirty="0" err="1" smtClean="0"/>
              <a:t>emergência</a:t>
            </a:r>
            <a:r>
              <a:rPr lang="en-US" sz="2000" dirty="0" smtClean="0"/>
              <a:t> </a:t>
            </a:r>
            <a:r>
              <a:rPr lang="en-US" sz="2000" dirty="0" err="1" smtClean="0"/>
              <a:t>como</a:t>
            </a:r>
            <a:r>
              <a:rPr lang="en-US" sz="2000" dirty="0" smtClean="0"/>
              <a:t> </a:t>
            </a:r>
            <a:r>
              <a:rPr lang="en-US" sz="2000" dirty="0" err="1" smtClean="0"/>
              <a:t>propriedades</a:t>
            </a:r>
            <a:r>
              <a:rPr lang="en-US" sz="2000" dirty="0" smtClean="0"/>
              <a:t> </a:t>
            </a:r>
            <a:r>
              <a:rPr lang="en-US" sz="2000" dirty="0" err="1" smtClean="0"/>
              <a:t>centrais</a:t>
            </a:r>
            <a:r>
              <a:rPr lang="pt-BR" sz="2000" dirty="0" smtClean="0"/>
              <a:t>;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552599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29191" y="196093"/>
            <a:ext cx="9442349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Princípios Metodológicos para Pesquisa em Linguagem e Desenvolvimento de linguagem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 fontScale="85000" lnSpcReduction="20000"/>
          </a:bodyPr>
          <a:lstStyle/>
          <a:p>
            <a:pPr marL="352425" indent="-352425">
              <a:buFont typeface="+mj-lt"/>
              <a:buAutoNum type="arabicPeriod" startAt="4"/>
            </a:pPr>
            <a:r>
              <a:rPr lang="en-US" sz="2400" dirty="0" err="1" smtClean="0"/>
              <a:t>Adotar</a:t>
            </a:r>
            <a:r>
              <a:rPr lang="en-US" sz="2400" dirty="0" smtClean="0"/>
              <a:t> </a:t>
            </a:r>
            <a:r>
              <a:rPr lang="en-US" sz="2400" dirty="0" err="1" smtClean="0"/>
              <a:t>uma</a:t>
            </a:r>
            <a:r>
              <a:rPr lang="en-US" sz="2400" dirty="0" smtClean="0"/>
              <a:t> </a:t>
            </a:r>
            <a:r>
              <a:rPr lang="en-US" sz="2400" dirty="0" err="1" smtClean="0"/>
              <a:t>visão</a:t>
            </a:r>
            <a:r>
              <a:rPr lang="en-US" sz="2400" dirty="0" smtClean="0"/>
              <a:t> da </a:t>
            </a:r>
            <a:r>
              <a:rPr lang="en-US" sz="2400" dirty="0" err="1" smtClean="0"/>
              <a:t>complexidade</a:t>
            </a:r>
            <a:r>
              <a:rPr lang="en-US" sz="2400" dirty="0" smtClean="0"/>
              <a:t> de </a:t>
            </a:r>
            <a:r>
              <a:rPr lang="en-US" sz="2400" dirty="0" err="1" smtClean="0"/>
              <a:t>causalidade</a:t>
            </a:r>
            <a:r>
              <a:rPr lang="en-US" sz="2400" dirty="0" smtClean="0"/>
              <a:t> </a:t>
            </a:r>
            <a:r>
              <a:rPr lang="en-US" sz="2400" dirty="0" err="1" smtClean="0"/>
              <a:t>recíproca</a:t>
            </a:r>
            <a:r>
              <a:rPr lang="en-US" sz="2400" dirty="0" smtClean="0"/>
              <a:t>, </a:t>
            </a:r>
            <a:r>
              <a:rPr lang="en-US" sz="2400" dirty="0" err="1" smtClean="0"/>
              <a:t>ao</a:t>
            </a:r>
            <a:r>
              <a:rPr lang="en-US" sz="2400" dirty="0" smtClean="0"/>
              <a:t> </a:t>
            </a:r>
            <a:r>
              <a:rPr lang="en-US" sz="2400" dirty="0" err="1" smtClean="0"/>
              <a:t>invés</a:t>
            </a:r>
            <a:r>
              <a:rPr lang="en-US" sz="2400" dirty="0" smtClean="0"/>
              <a:t> de </a:t>
            </a:r>
            <a:r>
              <a:rPr lang="en-US" sz="2400" dirty="0" err="1" smtClean="0"/>
              <a:t>invocar</a:t>
            </a:r>
            <a:r>
              <a:rPr lang="en-US" sz="2400" dirty="0" smtClean="0"/>
              <a:t> </a:t>
            </a:r>
            <a:r>
              <a:rPr lang="en-US" sz="2400" dirty="0" err="1" smtClean="0"/>
              <a:t>associações</a:t>
            </a:r>
            <a:r>
              <a:rPr lang="en-US" sz="2400" dirty="0" smtClean="0"/>
              <a:t> de cause-</a:t>
            </a:r>
            <a:r>
              <a:rPr lang="en-US" sz="2400" dirty="0" err="1" smtClean="0"/>
              <a:t>efeito</a:t>
            </a:r>
            <a:r>
              <a:rPr lang="en-US" sz="2400" dirty="0" smtClean="0"/>
              <a:t> </a:t>
            </a:r>
            <a:r>
              <a:rPr lang="en-US" sz="2400" dirty="0" err="1" smtClean="0"/>
              <a:t>imediatas</a:t>
            </a:r>
            <a:r>
              <a:rPr lang="en-US" sz="2400" dirty="0" smtClean="0"/>
              <a:t> e simples</a:t>
            </a:r>
            <a:r>
              <a:rPr lang="pt-BR" sz="2400" dirty="0" smtClean="0"/>
              <a:t>;</a:t>
            </a:r>
          </a:p>
          <a:p>
            <a:pPr marL="752475" lvl="1" indent="-352425">
              <a:buFont typeface="+mj-lt"/>
              <a:buAutoNum type="arabicPeriod" startAt="4"/>
            </a:pPr>
            <a:endParaRPr lang="pt-BR" sz="1900" dirty="0"/>
          </a:p>
          <a:p>
            <a:pPr marL="352425" indent="-352425">
              <a:buFont typeface="+mj-lt"/>
              <a:buAutoNum type="arabicPeriod" startAt="4"/>
            </a:pPr>
            <a:r>
              <a:rPr lang="en-US" sz="2400" dirty="0" err="1" smtClean="0"/>
              <a:t>Superar</a:t>
            </a:r>
            <a:r>
              <a:rPr lang="en-US" sz="2400" dirty="0" smtClean="0"/>
              <a:t> o </a:t>
            </a:r>
            <a:r>
              <a:rPr lang="en-US" sz="2400" dirty="0" err="1" smtClean="0"/>
              <a:t>pensamento</a:t>
            </a:r>
            <a:r>
              <a:rPr lang="en-US" sz="2400" dirty="0" smtClean="0"/>
              <a:t> </a:t>
            </a:r>
            <a:r>
              <a:rPr lang="en-US" sz="2400" dirty="0" err="1" smtClean="0"/>
              <a:t>dualístico</a:t>
            </a:r>
            <a:r>
              <a:rPr lang="en-US" sz="2400" dirty="0" smtClean="0"/>
              <a:t>, </a:t>
            </a:r>
            <a:r>
              <a:rPr lang="en-US" sz="2400" dirty="0" err="1" smtClean="0"/>
              <a:t>tal</a:t>
            </a:r>
            <a:r>
              <a:rPr lang="en-US" sz="2400" dirty="0" smtClean="0"/>
              <a:t> </a:t>
            </a:r>
            <a:r>
              <a:rPr lang="en-US" sz="2400" dirty="0" err="1" smtClean="0"/>
              <a:t>como</a:t>
            </a:r>
            <a:r>
              <a:rPr lang="en-US" sz="2400" dirty="0" smtClean="0"/>
              <a:t> </a:t>
            </a:r>
            <a:r>
              <a:rPr lang="en-US" sz="2400" dirty="0" err="1" smtClean="0"/>
              <a:t>aquisição</a:t>
            </a:r>
            <a:r>
              <a:rPr lang="en-US" sz="2400" dirty="0" smtClean="0"/>
              <a:t> vs. </a:t>
            </a:r>
            <a:r>
              <a:rPr lang="en-US" sz="2400" dirty="0" err="1" smtClean="0"/>
              <a:t>uso</a:t>
            </a:r>
            <a:r>
              <a:rPr lang="en-US" sz="2400" dirty="0" smtClean="0"/>
              <a:t> </a:t>
            </a:r>
            <a:r>
              <a:rPr lang="en-US" sz="2400" dirty="0" err="1" smtClean="0"/>
              <a:t>ou</a:t>
            </a:r>
            <a:r>
              <a:rPr lang="en-US" sz="2400" dirty="0" smtClean="0"/>
              <a:t> </a:t>
            </a:r>
            <a:r>
              <a:rPr lang="en-US" sz="2400" i="1" dirty="0" smtClean="0"/>
              <a:t>performance</a:t>
            </a:r>
            <a:r>
              <a:rPr lang="en-US" sz="2400" dirty="0" smtClean="0"/>
              <a:t> vs. </a:t>
            </a:r>
            <a:r>
              <a:rPr lang="en-US" sz="2400" dirty="0" err="1" smtClean="0"/>
              <a:t>competência</a:t>
            </a:r>
            <a:r>
              <a:rPr lang="en-US" sz="2400" dirty="0" smtClean="0"/>
              <a:t>,  e </a:t>
            </a:r>
            <a:r>
              <a:rPr lang="en-US" sz="2400" dirty="0" err="1" smtClean="0"/>
              <a:t>pensar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</a:t>
            </a:r>
            <a:r>
              <a:rPr lang="en-US" sz="2400" dirty="0" err="1" smtClean="0"/>
              <a:t>termos</a:t>
            </a:r>
            <a:r>
              <a:rPr lang="en-US" sz="2400" dirty="0" smtClean="0"/>
              <a:t> de co-</a:t>
            </a:r>
            <a:r>
              <a:rPr lang="en-US" sz="2400" dirty="0" err="1" smtClean="0"/>
              <a:t>adaptação</a:t>
            </a:r>
            <a:r>
              <a:rPr lang="en-US" sz="2400" dirty="0" smtClean="0"/>
              <a:t>, </a:t>
            </a:r>
            <a:r>
              <a:rPr lang="en-US" sz="2400" dirty="0" err="1" smtClean="0"/>
              <a:t>configuração</a:t>
            </a:r>
            <a:r>
              <a:rPr lang="en-US" sz="2400" dirty="0" smtClean="0"/>
              <a:t> </a:t>
            </a:r>
            <a:r>
              <a:rPr lang="en-US" sz="2400" dirty="0" err="1" smtClean="0"/>
              <a:t>maleável</a:t>
            </a:r>
            <a:r>
              <a:rPr lang="en-US" sz="2400" dirty="0" smtClean="0"/>
              <a:t> etc.;</a:t>
            </a:r>
          </a:p>
          <a:p>
            <a:pPr marL="752475" lvl="1" indent="-352425">
              <a:buFont typeface="+mj-lt"/>
              <a:buAutoNum type="arabicPeriod" startAt="4"/>
            </a:pPr>
            <a:endParaRPr lang="en-US" sz="1900" dirty="0"/>
          </a:p>
          <a:p>
            <a:pPr marL="352425" indent="-352425">
              <a:buFont typeface="+mj-lt"/>
              <a:buAutoNum type="arabicPeriod" startAt="4"/>
            </a:pPr>
            <a:r>
              <a:rPr lang="en-US" sz="2400" dirty="0" err="1" smtClean="0"/>
              <a:t>Repensar</a:t>
            </a:r>
            <a:r>
              <a:rPr lang="en-US" sz="2400" dirty="0" smtClean="0"/>
              <a:t> as </a:t>
            </a:r>
            <a:r>
              <a:rPr lang="en-US" sz="2400" dirty="0" err="1" smtClean="0"/>
              <a:t>unidades</a:t>
            </a:r>
            <a:r>
              <a:rPr lang="en-US" sz="2400" dirty="0" smtClean="0"/>
              <a:t> de </a:t>
            </a:r>
            <a:r>
              <a:rPr lang="en-US" sz="2400" dirty="0" err="1" smtClean="0"/>
              <a:t>análise</a:t>
            </a:r>
            <a:r>
              <a:rPr lang="en-US" sz="2400" dirty="0" smtClean="0"/>
              <a:t>, </a:t>
            </a:r>
            <a:r>
              <a:rPr lang="en-US" sz="2400" dirty="0" err="1" smtClean="0"/>
              <a:t>identificando</a:t>
            </a:r>
            <a:r>
              <a:rPr lang="en-US" sz="2400" dirty="0" smtClean="0"/>
              <a:t> </a:t>
            </a:r>
            <a:r>
              <a:rPr lang="en-US" sz="2400" dirty="0" err="1" smtClean="0"/>
              <a:t>variáveis</a:t>
            </a:r>
            <a:r>
              <a:rPr lang="en-US" sz="2400" dirty="0" smtClean="0"/>
              <a:t> </a:t>
            </a:r>
            <a:r>
              <a:rPr lang="en-US" sz="2400" dirty="0" err="1" smtClean="0"/>
              <a:t>coletivas</a:t>
            </a:r>
            <a:r>
              <a:rPr lang="en-US" sz="2400" dirty="0" smtClean="0"/>
              <a:t> (</a:t>
            </a:r>
            <a:r>
              <a:rPr lang="en-US" sz="2400" dirty="0" err="1" smtClean="0"/>
              <a:t>aquelas</a:t>
            </a:r>
            <a:r>
              <a:rPr lang="en-US" sz="2400" dirty="0" smtClean="0"/>
              <a:t> que </a:t>
            </a:r>
            <a:r>
              <a:rPr lang="en-US" sz="2400" dirty="0" err="1" smtClean="0"/>
              <a:t>caracterizam</a:t>
            </a:r>
            <a:r>
              <a:rPr lang="en-US" sz="2400" dirty="0" smtClean="0"/>
              <a:t> a </a:t>
            </a:r>
            <a:r>
              <a:rPr lang="en-US" sz="2400" dirty="0" err="1" smtClean="0"/>
              <a:t>interação</a:t>
            </a:r>
            <a:r>
              <a:rPr lang="en-US" sz="2400" dirty="0" smtClean="0"/>
              <a:t> entre </a:t>
            </a:r>
            <a:r>
              <a:rPr lang="en-US" sz="2400" dirty="0" err="1" smtClean="0"/>
              <a:t>múltiplos</a:t>
            </a:r>
            <a:r>
              <a:rPr lang="en-US" sz="2400" dirty="0" smtClean="0"/>
              <a:t> </a:t>
            </a:r>
            <a:r>
              <a:rPr lang="en-US" sz="2400" dirty="0" err="1" smtClean="0"/>
              <a:t>elementos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um </a:t>
            </a:r>
            <a:r>
              <a:rPr lang="en-US" sz="2400" dirty="0" err="1" smtClean="0"/>
              <a:t>sistema</a:t>
            </a:r>
            <a:r>
              <a:rPr lang="en-US" sz="2400" dirty="0" smtClean="0"/>
              <a:t>, </a:t>
            </a:r>
            <a:r>
              <a:rPr lang="en-US" sz="2400" dirty="0" err="1" smtClean="0"/>
              <a:t>ou</a:t>
            </a:r>
            <a:r>
              <a:rPr lang="en-US" sz="2400" dirty="0" smtClean="0"/>
              <a:t> entre </a:t>
            </a:r>
            <a:r>
              <a:rPr lang="en-US" sz="2400" dirty="0" err="1" smtClean="0"/>
              <a:t>múltiplos</a:t>
            </a:r>
            <a:r>
              <a:rPr lang="en-US" sz="2400" dirty="0" smtClean="0"/>
              <a:t> </a:t>
            </a:r>
            <a:r>
              <a:rPr lang="en-US" sz="2400" dirty="0" err="1" smtClean="0"/>
              <a:t>sistemas</a:t>
            </a:r>
            <a:r>
              <a:rPr lang="en-US" sz="2400" dirty="0" smtClean="0"/>
              <a:t>, </a:t>
            </a:r>
            <a:r>
              <a:rPr lang="en-US" sz="2400" dirty="0" err="1" smtClean="0"/>
              <a:t>ao</a:t>
            </a:r>
            <a:r>
              <a:rPr lang="en-US" sz="2400" dirty="0" smtClean="0"/>
              <a:t> </a:t>
            </a:r>
            <a:r>
              <a:rPr lang="en-US" sz="2400" dirty="0" err="1" smtClean="0"/>
              <a:t>longo</a:t>
            </a:r>
            <a:r>
              <a:rPr lang="en-US" sz="2400" dirty="0" smtClean="0"/>
              <a:t> do tempo</a:t>
            </a:r>
            <a:r>
              <a:rPr lang="pt-BR" sz="2400" dirty="0" smtClean="0"/>
              <a:t>);</a:t>
            </a:r>
          </a:p>
          <a:p>
            <a:pPr marL="752475" lvl="1" indent="-352425">
              <a:buFont typeface="+mj-lt"/>
              <a:buAutoNum type="arabicPeriod" startAt="4"/>
            </a:pPr>
            <a:endParaRPr lang="pt-BR" sz="1900" dirty="0"/>
          </a:p>
          <a:p>
            <a:pPr marL="352425" indent="-352425">
              <a:buFont typeface="+mj-lt"/>
              <a:buAutoNum type="arabicPeriod" startAt="4"/>
            </a:pPr>
            <a:r>
              <a:rPr lang="en-US" sz="2400" dirty="0" err="1" smtClean="0"/>
              <a:t>Evitar</a:t>
            </a:r>
            <a:r>
              <a:rPr lang="en-US" sz="2400" dirty="0" smtClean="0"/>
              <a:t> </a:t>
            </a:r>
            <a:r>
              <a:rPr lang="en-US" sz="2400" dirty="0" err="1" smtClean="0"/>
              <a:t>combinar</a:t>
            </a:r>
            <a:r>
              <a:rPr lang="en-US" sz="2400" dirty="0" smtClean="0"/>
              <a:t> </a:t>
            </a:r>
            <a:r>
              <a:rPr lang="en-US" sz="2400" dirty="0" err="1" smtClean="0"/>
              <a:t>níveis</a:t>
            </a:r>
            <a:r>
              <a:rPr lang="en-US" sz="2400" dirty="0" smtClean="0"/>
              <a:t> e </a:t>
            </a:r>
            <a:r>
              <a:rPr lang="en-US" sz="2400" dirty="0" err="1" smtClean="0"/>
              <a:t>escalas</a:t>
            </a:r>
            <a:r>
              <a:rPr lang="en-US" sz="2400" dirty="0" smtClean="0"/>
              <a:t> de tempo, </a:t>
            </a:r>
            <a:r>
              <a:rPr lang="en-US" sz="2400" dirty="0" err="1" smtClean="0"/>
              <a:t>apesar</a:t>
            </a:r>
            <a:r>
              <a:rPr lang="en-US" sz="2400" dirty="0" smtClean="0"/>
              <a:t> de </a:t>
            </a:r>
            <a:r>
              <a:rPr lang="en-US" sz="2400" dirty="0" err="1" smtClean="0"/>
              <a:t>buscar</a:t>
            </a:r>
            <a:r>
              <a:rPr lang="en-US" sz="2400" dirty="0" smtClean="0"/>
              <a:t> </a:t>
            </a:r>
            <a:r>
              <a:rPr lang="en-US" sz="2400" dirty="0" err="1" smtClean="0"/>
              <a:t>ligações</a:t>
            </a:r>
            <a:r>
              <a:rPr lang="en-US" sz="2400" dirty="0" smtClean="0"/>
              <a:t> entre </a:t>
            </a:r>
            <a:r>
              <a:rPr lang="en-US" sz="2400" dirty="0" err="1" smtClean="0"/>
              <a:t>eles</a:t>
            </a:r>
            <a:r>
              <a:rPr lang="en-US" sz="2400" dirty="0" smtClean="0"/>
              <a:t>, e </a:t>
            </a:r>
            <a:r>
              <a:rPr lang="en-US" sz="2400" dirty="0" err="1" smtClean="0"/>
              <a:t>incluir</a:t>
            </a:r>
            <a:r>
              <a:rPr lang="en-US" sz="2400" dirty="0" smtClean="0"/>
              <a:t> o </a:t>
            </a:r>
            <a:r>
              <a:rPr lang="en-US" sz="2400" dirty="0" err="1" smtClean="0"/>
              <a:t>pensamento</a:t>
            </a:r>
            <a:r>
              <a:rPr lang="en-US" sz="2400" dirty="0" smtClean="0"/>
              <a:t> </a:t>
            </a:r>
            <a:r>
              <a:rPr lang="en-US" sz="2400" dirty="0" err="1" smtClean="0"/>
              <a:t>heterocrônico</a:t>
            </a:r>
            <a:r>
              <a:rPr lang="pt-BR" sz="2400" dirty="0" smtClean="0"/>
              <a:t>;</a:t>
            </a:r>
          </a:p>
          <a:p>
            <a:pPr marL="752475" lvl="1" indent="-352425">
              <a:buFont typeface="+mj-lt"/>
              <a:buAutoNum type="arabicPeriod" startAt="4"/>
            </a:pPr>
            <a:endParaRPr lang="pt-BR" sz="1900" dirty="0"/>
          </a:p>
          <a:p>
            <a:pPr marL="352425" indent="-352425">
              <a:buFont typeface="+mj-lt"/>
              <a:buAutoNum type="arabicPeriod" startAt="4"/>
            </a:pPr>
            <a:r>
              <a:rPr lang="en-US" sz="2400" dirty="0" err="1" smtClean="0"/>
              <a:t>Considerar</a:t>
            </a:r>
            <a:r>
              <a:rPr lang="en-US" sz="2400" dirty="0" smtClean="0"/>
              <a:t> a </a:t>
            </a:r>
            <a:r>
              <a:rPr lang="en-US" sz="2400" dirty="0" err="1" smtClean="0"/>
              <a:t>variabilidade</a:t>
            </a:r>
            <a:r>
              <a:rPr lang="en-US" sz="2400" dirty="0" smtClean="0"/>
              <a:t> </a:t>
            </a:r>
            <a:r>
              <a:rPr lang="en-US" sz="2400" dirty="0" err="1" smtClean="0"/>
              <a:t>como</a:t>
            </a:r>
            <a:r>
              <a:rPr lang="en-US" sz="2400" dirty="0" smtClean="0"/>
              <a:t> central, e </a:t>
            </a:r>
            <a:r>
              <a:rPr lang="en-US" sz="2400" dirty="0" err="1" smtClean="0"/>
              <a:t>investigar</a:t>
            </a:r>
            <a:r>
              <a:rPr lang="en-US" sz="2400" dirty="0" smtClean="0"/>
              <a:t> a </a:t>
            </a:r>
            <a:r>
              <a:rPr lang="en-US" sz="2400" dirty="0" err="1" smtClean="0"/>
              <a:t>estabilidade</a:t>
            </a:r>
            <a:r>
              <a:rPr lang="en-US" sz="2400" dirty="0" smtClean="0"/>
              <a:t> e a </a:t>
            </a:r>
            <a:r>
              <a:rPr lang="en-US" sz="2400" dirty="0" err="1" smtClean="0"/>
              <a:t>variabilidade</a:t>
            </a:r>
            <a:r>
              <a:rPr lang="en-US" sz="2400" dirty="0" smtClean="0"/>
              <a:t> a </a:t>
            </a:r>
            <a:r>
              <a:rPr lang="en-US" sz="2400" dirty="0" err="1" smtClean="0"/>
              <a:t>fim</a:t>
            </a:r>
            <a:r>
              <a:rPr lang="en-US" sz="2400" dirty="0" smtClean="0"/>
              <a:t> de </a:t>
            </a:r>
            <a:r>
              <a:rPr lang="en-US" sz="2400" dirty="0" err="1" smtClean="0"/>
              <a:t>entender</a:t>
            </a:r>
            <a:r>
              <a:rPr lang="en-US" sz="2400" dirty="0" smtClean="0"/>
              <a:t> o </a:t>
            </a:r>
            <a:r>
              <a:rPr lang="en-US" sz="2400" dirty="0" err="1" smtClean="0"/>
              <a:t>sistema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</a:t>
            </a:r>
            <a:r>
              <a:rPr lang="en-US" sz="2400" dirty="0" err="1" smtClean="0"/>
              <a:t>desenvolvimento</a:t>
            </a:r>
            <a:r>
              <a:rPr lang="pt-BR" sz="2400" dirty="0" smtClean="0"/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483356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Como fazer pesquisa com uma veia dinâmica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sz="2000" dirty="0"/>
              <a:t>(MACINTYRE; DÖRNYEI; HENRY, 2015</a:t>
            </a:r>
            <a:r>
              <a:rPr lang="pt-BR" sz="2000" dirty="0" smtClean="0"/>
              <a:t>)</a:t>
            </a:r>
          </a:p>
          <a:p>
            <a:pPr marL="0" indent="0" algn="r">
              <a:buNone/>
            </a:pPr>
            <a:endParaRPr lang="en-US" sz="2000" dirty="0"/>
          </a:p>
          <a:p>
            <a:r>
              <a:rPr lang="pt-BR" sz="2000" dirty="0" smtClean="0"/>
              <a:t>Além de operacionalizar o estudo das dinâmicas envolvidas, é essencial sermos capazes de </a:t>
            </a:r>
            <a:r>
              <a:rPr lang="pt-BR" sz="2000" b="1" dirty="0" smtClean="0"/>
              <a:t>definir claramente o sistema </a:t>
            </a:r>
            <a:r>
              <a:rPr lang="pt-BR" sz="2000" dirty="0" smtClean="0"/>
              <a:t>sobre escrutínio, considerando o </a:t>
            </a:r>
            <a:r>
              <a:rPr lang="pt-BR" sz="2000" b="1" dirty="0" smtClean="0"/>
              <a:t>nível ou níveis</a:t>
            </a:r>
            <a:r>
              <a:rPr lang="pt-BR" sz="2000" dirty="0" smtClean="0"/>
              <a:t> do sistema que se pretende estudar (</a:t>
            </a:r>
            <a:r>
              <a:rPr lang="pt-BR" sz="2000" i="1" dirty="0" err="1" smtClean="0"/>
              <a:t>casing</a:t>
            </a:r>
            <a:r>
              <a:rPr lang="pt-BR" sz="2000" dirty="0" smtClean="0"/>
              <a:t>);</a:t>
            </a:r>
          </a:p>
          <a:p>
            <a:endParaRPr lang="pt-BR" sz="2000" dirty="0" smtClean="0"/>
          </a:p>
          <a:p>
            <a:r>
              <a:rPr lang="pt-BR" sz="2000" dirty="0" smtClean="0"/>
              <a:t>Como um sistema dinâmico nunca está isolado de outros sistemas, o estágio de planejamento deve incluir </a:t>
            </a:r>
            <a:r>
              <a:rPr lang="pt-BR" sz="2000" b="1" dirty="0" smtClean="0"/>
              <a:t>processos de mapeamento de outros sistemas </a:t>
            </a:r>
            <a:r>
              <a:rPr lang="pt-BR" sz="2000" dirty="0" smtClean="0"/>
              <a:t>que podem interagir com o sistema focal com o intuito de perceber como este pode se adaptar como resposta a essa interação;</a:t>
            </a:r>
          </a:p>
          <a:p>
            <a:endParaRPr lang="pt-BR" sz="2000" dirty="0" smtClean="0"/>
          </a:p>
          <a:p>
            <a:r>
              <a:rPr lang="pt-BR" sz="2000" dirty="0" smtClean="0"/>
              <a:t>As </a:t>
            </a:r>
            <a:r>
              <a:rPr lang="pt-BR" sz="2000" b="1" dirty="0" smtClean="0"/>
              <a:t>perguntas de pesquisa </a:t>
            </a:r>
            <a:r>
              <a:rPr lang="pt-BR" sz="2000" dirty="0" smtClean="0"/>
              <a:t>precisam focar no processo e não no produto, de tal forma que se posso investigar um </a:t>
            </a:r>
            <a:r>
              <a:rPr lang="pt-BR" sz="2000" b="1" dirty="0" smtClean="0"/>
              <a:t>processo em movimento</a:t>
            </a:r>
            <a:r>
              <a:rPr lang="pt-BR" sz="2000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24820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Como fazer pesquisa com uma veia dinâmica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b="1" dirty="0" smtClean="0"/>
              <a:t>Métodos mistos </a:t>
            </a:r>
            <a:r>
              <a:rPr lang="pt-BR" sz="2000" dirty="0" smtClean="0"/>
              <a:t>são promissores especialmente quando permitem que fatores não previstos sejam incluídos na combinação.</a:t>
            </a:r>
          </a:p>
          <a:p>
            <a:pPr lvl="1"/>
            <a:r>
              <a:rPr lang="pt-BR" sz="2000" b="1" dirty="0" smtClean="0"/>
              <a:t>Estudos quantitativos </a:t>
            </a:r>
            <a:r>
              <a:rPr lang="pt-BR" sz="2000" dirty="0" smtClean="0"/>
              <a:t>– demandam uma amostra grande, medidas confiáveis e procedimentos estatísticos para avaliar a probabilidade de se observar padrões de relações, diferenças no grupo ou mudança ao longo do tempo;</a:t>
            </a:r>
          </a:p>
          <a:p>
            <a:pPr lvl="1"/>
            <a:r>
              <a:rPr lang="pt-BR" sz="2000" b="1" dirty="0" smtClean="0"/>
              <a:t>Estudos qualitativos </a:t>
            </a:r>
            <a:r>
              <a:rPr lang="pt-BR" sz="2000" dirty="0" smtClean="0"/>
              <a:t>– permitem um estudo aprofundado de um número pequeno de pessoas, frequentemente usando entrevistas retrospectivas ou técnicas de grupo focal que refletem a memória e compreensão dos respondentes sobre eventos prévios.</a:t>
            </a:r>
          </a:p>
          <a:p>
            <a:pPr lvl="1"/>
            <a:endParaRPr lang="pt-BR" sz="2000" dirty="0" smtClean="0"/>
          </a:p>
          <a:p>
            <a:r>
              <a:rPr lang="pt-BR" sz="2000" dirty="0" smtClean="0"/>
              <a:t>“Se realmente quisermos saber como um indivíduo (ou grupo) se desenvolve ao longo do tempo, precisamos de dados que sejam densos, longitudinais e individuais” (van DIJK, 2011, p. 62)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51734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/>
              <a:t>Contexto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dirty="0" smtClean="0"/>
              <a:t>“A aleatoriedade gerada pelos sistemas complexos veio a ser chamada de </a:t>
            </a:r>
            <a:r>
              <a:rPr lang="pt-BR" sz="2000" b="1" dirty="0" smtClean="0"/>
              <a:t>caos</a:t>
            </a:r>
            <a:r>
              <a:rPr lang="pt-BR" sz="2000" dirty="0" smtClean="0"/>
              <a:t>” (LARSEN-FREEMAN, 1997, p. 142)</a:t>
            </a:r>
          </a:p>
          <a:p>
            <a:endParaRPr lang="pt-BR" sz="2000" dirty="0"/>
          </a:p>
          <a:p>
            <a:r>
              <a:rPr lang="pt-BR" sz="2000" dirty="0"/>
              <a:t>Descrédito:</a:t>
            </a:r>
          </a:p>
          <a:p>
            <a:pPr lvl="2"/>
            <a:r>
              <a:rPr lang="pt-BR" sz="2000" dirty="0"/>
              <a:t> Reducionismo Newtoniano;</a:t>
            </a:r>
          </a:p>
          <a:p>
            <a:pPr lvl="2"/>
            <a:r>
              <a:rPr lang="pt-BR" sz="2000" dirty="0"/>
              <a:t> Previsibilidade determinística Laplaciana;</a:t>
            </a:r>
          </a:p>
          <a:p>
            <a:pPr lvl="2"/>
            <a:r>
              <a:rPr lang="pt-BR" sz="2000" dirty="0"/>
              <a:t> Uso de estatística para generalizar do comportamento de amostras de população para indivíduos.</a:t>
            </a:r>
          </a:p>
          <a:p>
            <a:endParaRPr lang="pt-BR" sz="2000" dirty="0" smtClean="0"/>
          </a:p>
          <a:p>
            <a:r>
              <a:rPr lang="pt-BR" sz="2000" dirty="0" smtClean="0"/>
              <a:t>Acesso ao </a:t>
            </a:r>
            <a:r>
              <a:rPr lang="pt-BR" sz="2000" b="1" dirty="0" smtClean="0"/>
              <a:t>poder computacional dos microcomputadores </a:t>
            </a:r>
            <a:r>
              <a:rPr lang="pt-BR" sz="2000" dirty="0" smtClean="0"/>
              <a:t>permitiu o estudo da dinâmica de sistemas não lineares.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9491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29191" y="196093"/>
            <a:ext cx="9442349" cy="1068503"/>
          </a:xfrm>
        </p:spPr>
        <p:txBody>
          <a:bodyPr>
            <a:normAutofit/>
          </a:bodyPr>
          <a:lstStyle/>
          <a:p>
            <a:pPr algn="r"/>
            <a:r>
              <a:rPr lang="pt-BR" dirty="0" smtClean="0"/>
              <a:t>Exemplos de métodos</a:t>
            </a: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033" y="2103814"/>
            <a:ext cx="5776967" cy="394415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819" y="1517515"/>
            <a:ext cx="6010641" cy="453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7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Metodologias de Pesquisa Modificadas</a:t>
            </a:r>
            <a:br>
              <a:rPr lang="pt-BR" dirty="0" smtClean="0"/>
            </a:b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pt-BR" sz="2000" dirty="0" smtClean="0"/>
              <a:t>(LARSEN-FREEMAN; CAMERON, 2008)</a:t>
            </a:r>
          </a:p>
          <a:p>
            <a:r>
              <a:rPr lang="pt-BR" sz="2000" b="1" dirty="0" smtClean="0"/>
              <a:t>Et</a:t>
            </a:r>
            <a:r>
              <a:rPr lang="pt-BR" sz="2000" b="1" dirty="0" smtClean="0"/>
              <a:t>nografia</a:t>
            </a:r>
          </a:p>
          <a:p>
            <a:pPr lvl="1"/>
            <a:r>
              <a:rPr lang="pt-BR" sz="2000" dirty="0" smtClean="0"/>
              <a:t>“tenta honrar a profunda inteireza e natureza situada das cenas sociais e indivíduos no mundo” (ATKINSON&lt; 2002, p. 539)</a:t>
            </a:r>
          </a:p>
          <a:p>
            <a:pPr lvl="1"/>
            <a:endParaRPr lang="pt-BR" sz="2000" dirty="0" smtClean="0"/>
          </a:p>
          <a:p>
            <a:r>
              <a:rPr lang="pt-BR" sz="2000" b="1" dirty="0" smtClean="0"/>
              <a:t>Experimentos Formativos</a:t>
            </a:r>
          </a:p>
          <a:p>
            <a:pPr lvl="1"/>
            <a:r>
              <a:rPr lang="pt-BR" sz="2000" dirty="0" smtClean="0"/>
              <a:t>Focam nas dinâmicas da implementação, usando as ideias de configuração maleável e </a:t>
            </a:r>
            <a:r>
              <a:rPr lang="pt-BR" sz="2000" dirty="0" err="1" smtClean="0"/>
              <a:t>co-adaptação</a:t>
            </a:r>
            <a:r>
              <a:rPr lang="pt-BR" sz="2000" dirty="0" smtClean="0"/>
              <a:t>;</a:t>
            </a:r>
          </a:p>
          <a:p>
            <a:pPr lvl="1"/>
            <a:r>
              <a:rPr lang="pt-BR" sz="2000" dirty="0" smtClean="0"/>
              <a:t>Tentam investigar o potencial de um sistema, ao invés de seu estado; aceitam que mudança em um sistema pode produzir mudança em outros sistemas conectados; tentam descrever a rede interconectada de fatores influenciando a mudança; investiga processos de </a:t>
            </a:r>
            <a:r>
              <a:rPr lang="pt-BR" sz="2000" dirty="0" err="1" smtClean="0"/>
              <a:t>co-adaptação</a:t>
            </a:r>
            <a:r>
              <a:rPr lang="pt-BR" sz="2000" dirty="0" smtClean="0"/>
              <a:t> em resposta a mudanças nos objetivos pedagógicos.</a:t>
            </a:r>
          </a:p>
        </p:txBody>
      </p:sp>
    </p:spTree>
    <p:extLst>
      <p:ext uri="{BB962C8B-B14F-4D97-AF65-F5344CB8AC3E}">
        <p14:creationId xmlns:p14="http://schemas.microsoft.com/office/powerpoint/2010/main" val="19818262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Metodologias de Pesquisa Modificadas</a:t>
            </a:r>
            <a:br>
              <a:rPr lang="pt-BR" dirty="0" smtClean="0"/>
            </a:b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b="1" dirty="0" smtClean="0"/>
              <a:t>Experimentos </a:t>
            </a:r>
            <a:r>
              <a:rPr lang="pt-BR" sz="2000" b="1" dirty="0"/>
              <a:t>Planejados </a:t>
            </a:r>
            <a:r>
              <a:rPr lang="pt-BR" sz="2000" dirty="0" smtClean="0"/>
              <a:t>(design-</a:t>
            </a:r>
            <a:r>
              <a:rPr lang="pt-BR" sz="2000" dirty="0" err="1" smtClean="0"/>
              <a:t>based</a:t>
            </a:r>
            <a:r>
              <a:rPr lang="pt-BR" sz="2000" dirty="0" smtClean="0"/>
              <a:t> </a:t>
            </a:r>
            <a:r>
              <a:rPr lang="pt-BR" sz="2000" dirty="0" err="1" smtClean="0"/>
              <a:t>research</a:t>
            </a:r>
            <a:r>
              <a:rPr lang="pt-BR" sz="2000" dirty="0" smtClean="0"/>
              <a:t>)</a:t>
            </a:r>
          </a:p>
          <a:p>
            <a:pPr lvl="1"/>
            <a:r>
              <a:rPr lang="pt-BR" sz="2000" dirty="0" smtClean="0"/>
              <a:t>Lidam “com a complexidade por meio da mudança iterativa do ambiente de aprendizagem ao longo do tempo, colhendo evidências do efeito dessas variações e as usando recursivamente em planejamentos futuros” (BARAB, 2006)</a:t>
            </a:r>
          </a:p>
          <a:p>
            <a:pPr lvl="1"/>
            <a:endParaRPr lang="pt-BR" sz="2000" dirty="0" smtClean="0"/>
          </a:p>
          <a:p>
            <a:r>
              <a:rPr lang="pt-BR" sz="2400" b="1" dirty="0"/>
              <a:t>Pesquisa-Ação</a:t>
            </a:r>
          </a:p>
          <a:p>
            <a:pPr lvl="1"/>
            <a:r>
              <a:rPr lang="pt-BR" sz="2000" dirty="0" smtClean="0"/>
              <a:t>Preocupada com o estudo das possibilidades do sistema;</a:t>
            </a:r>
          </a:p>
          <a:p>
            <a:pPr lvl="1"/>
            <a:r>
              <a:rPr lang="pt-BR" sz="2000" dirty="0" smtClean="0"/>
              <a:t>O professor deliberadamente introduz “ruído” no sistema para ver o que acontece;</a:t>
            </a:r>
          </a:p>
          <a:p>
            <a:pPr lvl="1"/>
            <a:r>
              <a:rPr lang="pt-BR" sz="2000" dirty="0" smtClean="0"/>
              <a:t>Acontece no ambiente do sistema, e a investigação da resposta do sistema à perturbação contribui para uma compreensão mais aprofundada das dinâmicas do sistema.</a:t>
            </a:r>
          </a:p>
        </p:txBody>
      </p:sp>
    </p:spTree>
    <p:extLst>
      <p:ext uri="{BB962C8B-B14F-4D97-AF65-F5344CB8AC3E}">
        <p14:creationId xmlns:p14="http://schemas.microsoft.com/office/powerpoint/2010/main" val="3420054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Metodologias de Pesquisa Modificadas</a:t>
            </a:r>
            <a:br>
              <a:rPr lang="pt-BR" dirty="0" smtClean="0"/>
            </a:b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b="1" dirty="0" smtClean="0"/>
              <a:t>Abordagens </a:t>
            </a:r>
            <a:r>
              <a:rPr lang="pt-BR" sz="2000" b="1" dirty="0"/>
              <a:t>de Séries de Tempo, de Estudo de Caso e </a:t>
            </a:r>
            <a:r>
              <a:rPr lang="pt-BR" sz="2000" b="1" dirty="0" smtClean="0"/>
              <a:t>Longitudinal</a:t>
            </a:r>
          </a:p>
          <a:p>
            <a:pPr lvl="1"/>
            <a:r>
              <a:rPr lang="pt-BR" sz="2000" dirty="0" smtClean="0"/>
              <a:t>Permite o estabelecimento de conexões entre diferentes níveis e escalas de tempo;</a:t>
            </a:r>
          </a:p>
          <a:p>
            <a:pPr lvl="1"/>
            <a:r>
              <a:rPr lang="pt-BR" sz="2000" dirty="0" smtClean="0"/>
              <a:t>Pretende capturar a variabilidade no sistema e estudar sua não linearidade.</a:t>
            </a:r>
          </a:p>
          <a:p>
            <a:pPr lvl="1"/>
            <a:endParaRPr lang="pt-BR" sz="2000" dirty="0" smtClean="0"/>
          </a:p>
          <a:p>
            <a:r>
              <a:rPr lang="pt-BR" sz="2000" b="1" dirty="0" err="1" smtClean="0"/>
              <a:t>Microdesenvolvimento</a:t>
            </a:r>
            <a:endParaRPr lang="pt-BR" sz="2000" b="1" dirty="0" smtClean="0"/>
          </a:p>
          <a:p>
            <a:pPr lvl="1"/>
            <a:r>
              <a:rPr lang="pt-BR" sz="2000" dirty="0" smtClean="0"/>
              <a:t>Estuda a mudança no comportamento do sistema ao longo de uma escala de tempo relativamente curta;</a:t>
            </a:r>
          </a:p>
          <a:p>
            <a:pPr lvl="1"/>
            <a:r>
              <a:rPr lang="pt-BR" sz="2000" dirty="0" smtClean="0"/>
              <a:t>Pretende coletar uma grande quantidade de dados em um período de tempo curto para tentar observar diretamente a mudança acontecendo, com o intuito de entender esse processo em escalas maiores.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956337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Metodologias de Pesquisa Modificadas</a:t>
            </a:r>
            <a:br>
              <a:rPr lang="pt-BR" dirty="0" smtClean="0"/>
            </a:br>
            <a:endParaRPr lang="pt-BR" sz="27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2000" b="1" dirty="0" smtClean="0"/>
              <a:t>Modelagem </a:t>
            </a:r>
            <a:r>
              <a:rPr lang="pt-BR" sz="2000" b="1" dirty="0"/>
              <a:t>de </a:t>
            </a:r>
            <a:r>
              <a:rPr lang="pt-BR" sz="2000" b="1" dirty="0" smtClean="0"/>
              <a:t>Computador</a:t>
            </a:r>
          </a:p>
          <a:p>
            <a:pPr lvl="1"/>
            <a:r>
              <a:rPr lang="pt-BR" sz="2000" dirty="0" smtClean="0"/>
              <a:t>Requer pressupostos teóricos claros e explícitos, e grande precisão no conhecimento empírico dos sistemas e processos;</a:t>
            </a:r>
          </a:p>
          <a:p>
            <a:pPr lvl="1"/>
            <a:r>
              <a:rPr lang="pt-BR" sz="2000" dirty="0" smtClean="0"/>
              <a:t>Principais modelos: rede </a:t>
            </a:r>
            <a:r>
              <a:rPr lang="pt-BR" sz="2000" dirty="0"/>
              <a:t>n</a:t>
            </a:r>
            <a:r>
              <a:rPr lang="pt-BR" sz="2000" dirty="0" smtClean="0"/>
              <a:t>eural (conexionista) e baseados em agentes.</a:t>
            </a:r>
          </a:p>
          <a:p>
            <a:pPr lvl="1"/>
            <a:endParaRPr lang="pt-BR" sz="2000" dirty="0" smtClean="0"/>
          </a:p>
          <a:p>
            <a:r>
              <a:rPr lang="pt-BR" sz="2000" b="1" dirty="0"/>
              <a:t>Escaneamento por Imagem do </a:t>
            </a:r>
            <a:r>
              <a:rPr lang="pt-BR" sz="2000" b="1" dirty="0" smtClean="0"/>
              <a:t>Cérebro</a:t>
            </a:r>
          </a:p>
          <a:p>
            <a:endParaRPr lang="pt-BR" sz="2000" b="1" dirty="0" smtClean="0"/>
          </a:p>
          <a:p>
            <a:r>
              <a:rPr lang="pt-BR" sz="2000" b="1" dirty="0" smtClean="0"/>
              <a:t>Combinação </a:t>
            </a:r>
            <a:r>
              <a:rPr lang="pt-BR" sz="2000" b="1" dirty="0"/>
              <a:t>de </a:t>
            </a:r>
            <a:r>
              <a:rPr lang="pt-BR" sz="2000" b="1" dirty="0" smtClean="0"/>
              <a:t>Metodologias</a:t>
            </a:r>
          </a:p>
          <a:p>
            <a:pPr lvl="1"/>
            <a:r>
              <a:rPr lang="pt-BR" sz="2000" dirty="0"/>
              <a:t>Análise do Discurso e Linguística de Corpus</a:t>
            </a:r>
          </a:p>
          <a:p>
            <a:pPr lvl="1"/>
            <a:r>
              <a:rPr lang="pt-BR" sz="2000" dirty="0"/>
              <a:t>Aquisição de Segunda Língua e Linguística de Corpus</a:t>
            </a:r>
          </a:p>
          <a:p>
            <a:pPr lvl="1"/>
            <a:r>
              <a:rPr lang="pt-BR" sz="2000" dirty="0"/>
              <a:t>Aquisição de Segunda Língua e Análise da Conversação</a:t>
            </a:r>
          </a:p>
          <a:p>
            <a:pPr lvl="1"/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367422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 smtClean="0"/>
              <a:t>Referências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rmAutofit/>
          </a:bodyPr>
          <a:lstStyle/>
          <a:p>
            <a:r>
              <a:rPr lang="pt-BR" sz="1600" dirty="0"/>
              <a:t>LARSEN-FREEMAN, Diane</a:t>
            </a:r>
            <a:r>
              <a:rPr lang="en-US" sz="1600" dirty="0" smtClean="0"/>
              <a:t>. </a:t>
            </a:r>
            <a:r>
              <a:rPr lang="en-US" sz="1600" dirty="0"/>
              <a:t>Chaos/complexity </a:t>
            </a:r>
            <a:r>
              <a:rPr lang="en-US" sz="1600" dirty="0" smtClean="0"/>
              <a:t>science and </a:t>
            </a:r>
            <a:r>
              <a:rPr lang="en-US" sz="1600" dirty="0"/>
              <a:t>second language acquisition. </a:t>
            </a:r>
            <a:r>
              <a:rPr lang="en-US" sz="1600" i="1" dirty="0"/>
              <a:t>Applied Linguistics</a:t>
            </a:r>
            <a:r>
              <a:rPr lang="en-US" sz="1600" dirty="0" smtClean="0"/>
              <a:t>, </a:t>
            </a:r>
            <a:r>
              <a:rPr lang="pt-BR" sz="1600" dirty="0" smtClean="0"/>
              <a:t>v. 18, n. 2, p. 141–165, </a:t>
            </a:r>
            <a:r>
              <a:rPr lang="en-US" sz="1600" dirty="0"/>
              <a:t>1997</a:t>
            </a:r>
            <a:r>
              <a:rPr lang="pt-BR" sz="1600" dirty="0" smtClean="0"/>
              <a:t>.</a:t>
            </a:r>
          </a:p>
          <a:p>
            <a:r>
              <a:rPr lang="pt-BR" sz="1600" dirty="0" smtClean="0"/>
              <a:t>LARSEN-FREEMAN</a:t>
            </a:r>
            <a:r>
              <a:rPr lang="pt-BR" sz="1600" dirty="0"/>
              <a:t>, </a:t>
            </a:r>
            <a:r>
              <a:rPr lang="pt-BR" sz="1600" dirty="0" smtClean="0"/>
              <a:t>Diane. </a:t>
            </a:r>
            <a:r>
              <a:rPr lang="pt-BR" sz="1600" dirty="0" err="1"/>
              <a:t>Ten</a:t>
            </a:r>
            <a:r>
              <a:rPr lang="pt-BR" sz="1600" dirty="0"/>
              <a:t> '</a:t>
            </a:r>
            <a:r>
              <a:rPr lang="pt-BR" sz="1600" dirty="0" err="1"/>
              <a:t>lessons</a:t>
            </a:r>
            <a:r>
              <a:rPr lang="pt-BR" sz="1600" dirty="0"/>
              <a:t>' </a:t>
            </a:r>
            <a:r>
              <a:rPr lang="pt-BR" sz="1600" dirty="0" err="1"/>
              <a:t>from</a:t>
            </a:r>
            <a:r>
              <a:rPr lang="pt-BR" sz="1600" dirty="0"/>
              <a:t> </a:t>
            </a:r>
            <a:r>
              <a:rPr lang="pt-BR" sz="1600" dirty="0" err="1"/>
              <a:t>complex</a:t>
            </a:r>
            <a:r>
              <a:rPr lang="pt-BR" sz="1600" dirty="0"/>
              <a:t> </a:t>
            </a:r>
            <a:r>
              <a:rPr lang="pt-BR" sz="1600" dirty="0" err="1"/>
              <a:t>dynamic</a:t>
            </a:r>
            <a:r>
              <a:rPr lang="pt-BR" sz="1600" dirty="0"/>
              <a:t> systems </a:t>
            </a:r>
            <a:r>
              <a:rPr lang="pt-BR" sz="1600" dirty="0" err="1"/>
              <a:t>theory</a:t>
            </a:r>
            <a:r>
              <a:rPr lang="pt-BR" sz="1600" dirty="0"/>
              <a:t>: </a:t>
            </a:r>
            <a:r>
              <a:rPr lang="pt-BR" sz="1600" dirty="0" err="1"/>
              <a:t>what</a:t>
            </a:r>
            <a:r>
              <a:rPr lang="pt-BR" sz="1600" dirty="0"/>
              <a:t> </a:t>
            </a:r>
            <a:r>
              <a:rPr lang="pt-BR" sz="1600" dirty="0" err="1"/>
              <a:t>is</a:t>
            </a:r>
            <a:r>
              <a:rPr lang="pt-BR" sz="1600" dirty="0"/>
              <a:t> </a:t>
            </a:r>
            <a:r>
              <a:rPr lang="pt-BR" sz="1600" dirty="0" err="1"/>
              <a:t>on</a:t>
            </a:r>
            <a:r>
              <a:rPr lang="pt-BR" sz="1600" dirty="0"/>
              <a:t> </a:t>
            </a:r>
            <a:r>
              <a:rPr lang="pt-BR" sz="1600" dirty="0" err="1"/>
              <a:t>offer</a:t>
            </a:r>
            <a:r>
              <a:rPr lang="pt-BR" sz="1600" dirty="0"/>
              <a:t>. In: DÖRNYEI, Z.; MACINTYRE, P. D.; HENRY, A. </a:t>
            </a:r>
            <a:r>
              <a:rPr lang="pt-BR" sz="1600" dirty="0" smtClean="0"/>
              <a:t>(Eds.).</a:t>
            </a:r>
            <a:r>
              <a:rPr lang="pt-BR" sz="1600" dirty="0"/>
              <a:t> </a:t>
            </a:r>
            <a:r>
              <a:rPr lang="pt-BR" sz="1600" i="1" dirty="0" err="1"/>
              <a:t>Motivational</a:t>
            </a:r>
            <a:r>
              <a:rPr lang="pt-BR" sz="1600" i="1" dirty="0"/>
              <a:t> dynamics in </a:t>
            </a:r>
            <a:r>
              <a:rPr lang="pt-BR" sz="1600" i="1" dirty="0" err="1"/>
              <a:t>language</a:t>
            </a:r>
            <a:r>
              <a:rPr lang="pt-BR" sz="1600" i="1" dirty="0"/>
              <a:t> </a:t>
            </a:r>
            <a:r>
              <a:rPr lang="pt-BR" sz="1600" i="1" dirty="0" err="1"/>
              <a:t>learning</a:t>
            </a:r>
            <a:r>
              <a:rPr lang="pt-BR" sz="1600" dirty="0"/>
              <a:t>. Bristol, UK: Short </a:t>
            </a:r>
            <a:r>
              <a:rPr lang="pt-BR" sz="1600" dirty="0" err="1"/>
              <a:t>Run</a:t>
            </a:r>
            <a:r>
              <a:rPr lang="pt-BR" sz="1600" dirty="0"/>
              <a:t> Press, 2015. ch. 2, p.11-19</a:t>
            </a:r>
            <a:r>
              <a:rPr lang="pt-BR" sz="1600" dirty="0" smtClean="0"/>
              <a:t>.</a:t>
            </a:r>
          </a:p>
          <a:p>
            <a:r>
              <a:rPr lang="pt-BR" sz="1600" dirty="0" smtClean="0"/>
              <a:t>LARSEN–FREEMAN, Diane; CAMERON, </a:t>
            </a:r>
            <a:r>
              <a:rPr lang="pt-BR" sz="1600" dirty="0" err="1" smtClean="0"/>
              <a:t>Lynne</a:t>
            </a:r>
            <a:r>
              <a:rPr lang="pt-BR" sz="1600" dirty="0" smtClean="0"/>
              <a:t>. </a:t>
            </a:r>
            <a:r>
              <a:rPr lang="pt-BR" sz="1600" dirty="0" err="1" smtClean="0"/>
              <a:t>Research</a:t>
            </a:r>
            <a:r>
              <a:rPr lang="pt-BR" sz="1600" dirty="0" smtClean="0"/>
              <a:t> </a:t>
            </a:r>
            <a:r>
              <a:rPr lang="pt-BR" sz="1600" dirty="0" err="1"/>
              <a:t>Methodology</a:t>
            </a:r>
            <a:r>
              <a:rPr lang="pt-BR" sz="1600" dirty="0"/>
              <a:t> </a:t>
            </a:r>
            <a:r>
              <a:rPr lang="pt-BR" sz="1600" dirty="0" err="1"/>
              <a:t>on</a:t>
            </a:r>
            <a:r>
              <a:rPr lang="pt-BR" sz="1600" dirty="0"/>
              <a:t> </a:t>
            </a:r>
            <a:r>
              <a:rPr lang="pt-BR" sz="1600" dirty="0" err="1" smtClean="0"/>
              <a:t>Language</a:t>
            </a:r>
            <a:r>
              <a:rPr lang="pt-BR" sz="1600" dirty="0" smtClean="0"/>
              <a:t> </a:t>
            </a:r>
            <a:r>
              <a:rPr lang="pt-BR" sz="1600" dirty="0" err="1" smtClean="0"/>
              <a:t>Development</a:t>
            </a:r>
            <a:r>
              <a:rPr lang="pt-BR" sz="1600" dirty="0" smtClean="0"/>
              <a:t> </a:t>
            </a:r>
            <a:r>
              <a:rPr lang="pt-BR" sz="1600" dirty="0" err="1"/>
              <a:t>from</a:t>
            </a:r>
            <a:r>
              <a:rPr lang="pt-BR" sz="1600" dirty="0"/>
              <a:t> a </a:t>
            </a:r>
            <a:r>
              <a:rPr lang="pt-BR" sz="1600" dirty="0" err="1" smtClean="0"/>
              <a:t>Complex</a:t>
            </a:r>
            <a:r>
              <a:rPr lang="pt-BR" sz="1600" dirty="0" smtClean="0"/>
              <a:t> Systems Perspective. </a:t>
            </a:r>
            <a:r>
              <a:rPr lang="en-US" sz="1600" i="1" dirty="0"/>
              <a:t>The Modern Language Journal</a:t>
            </a:r>
            <a:r>
              <a:rPr lang="en-US" sz="1600" dirty="0"/>
              <a:t>, </a:t>
            </a:r>
            <a:r>
              <a:rPr lang="en-US" sz="1600" dirty="0" smtClean="0"/>
              <a:t>v. 92</a:t>
            </a:r>
            <a:r>
              <a:rPr lang="en-US" sz="1600" dirty="0"/>
              <a:t>, </a:t>
            </a:r>
            <a:r>
              <a:rPr lang="en-US" sz="1600" dirty="0" smtClean="0"/>
              <a:t>n. 2, p. </a:t>
            </a:r>
            <a:r>
              <a:rPr lang="pt-BR" sz="1600" dirty="0" smtClean="0"/>
              <a:t>200–213, </a:t>
            </a:r>
            <a:r>
              <a:rPr lang="en-US" sz="1600" dirty="0" smtClean="0"/>
              <a:t>2008. </a:t>
            </a:r>
            <a:r>
              <a:rPr lang="en-US" sz="1600" dirty="0" err="1" smtClean="0"/>
              <a:t>Disponível</a:t>
            </a:r>
            <a:r>
              <a:rPr lang="en-US" sz="1600" dirty="0" smtClean="0"/>
              <a:t> </a:t>
            </a:r>
            <a:r>
              <a:rPr lang="en-US" sz="1600" dirty="0" err="1" smtClean="0"/>
              <a:t>em</a:t>
            </a:r>
            <a:r>
              <a:rPr lang="en-US" sz="1600" dirty="0" smtClean="0"/>
              <a:t>: </a:t>
            </a:r>
            <a:r>
              <a:rPr lang="pt-BR" sz="1600" dirty="0"/>
              <a:t>&lt;http://</a:t>
            </a:r>
            <a:r>
              <a:rPr lang="pt-BR" sz="1600" dirty="0" smtClean="0"/>
              <a:t>hdl.handle.net/2027.42/74196</a:t>
            </a:r>
            <a:r>
              <a:rPr lang="pt-BR" sz="1600" dirty="0"/>
              <a:t>&gt;</a:t>
            </a:r>
            <a:r>
              <a:rPr lang="en-US" sz="1600" dirty="0" smtClean="0"/>
              <a:t>. </a:t>
            </a:r>
            <a:r>
              <a:rPr lang="en-US" sz="1600" dirty="0" err="1" smtClean="0"/>
              <a:t>Acesso</a:t>
            </a:r>
            <a:r>
              <a:rPr lang="en-US" sz="1600" dirty="0" smtClean="0"/>
              <a:t> </a:t>
            </a:r>
            <a:r>
              <a:rPr lang="en-US" sz="1600" dirty="0" err="1" smtClean="0"/>
              <a:t>em</a:t>
            </a:r>
            <a:r>
              <a:rPr lang="en-US" sz="1600" dirty="0" smtClean="0"/>
              <a:t>: 11 de jun. de 2015.</a:t>
            </a:r>
          </a:p>
          <a:p>
            <a:r>
              <a:rPr lang="en-US" sz="1600" dirty="0"/>
              <a:t>MACINTYRE, </a:t>
            </a:r>
            <a:r>
              <a:rPr lang="en-US" sz="1600" dirty="0" smtClean="0"/>
              <a:t>Peter </a:t>
            </a:r>
            <a:r>
              <a:rPr lang="en-US" sz="1600" dirty="0"/>
              <a:t>D.; DÖRNYEI, </a:t>
            </a:r>
            <a:r>
              <a:rPr lang="en-US" sz="1600" dirty="0" err="1" smtClean="0"/>
              <a:t>Zoltán</a:t>
            </a:r>
            <a:r>
              <a:rPr lang="en-US" sz="1600" dirty="0" smtClean="0"/>
              <a:t>; </a:t>
            </a:r>
            <a:r>
              <a:rPr lang="en-US" sz="1600" dirty="0"/>
              <a:t>HENRY, </a:t>
            </a:r>
            <a:r>
              <a:rPr lang="en-US" sz="1600" dirty="0" smtClean="0"/>
              <a:t>Alastair. </a:t>
            </a:r>
            <a:r>
              <a:rPr lang="en-US" sz="1600" dirty="0"/>
              <a:t>Conclusion: hot enough to be cool: the promise of dynamic systems research. In</a:t>
            </a:r>
            <a:r>
              <a:rPr lang="en-US" sz="1600" dirty="0" smtClean="0"/>
              <a:t>:</a:t>
            </a:r>
            <a:r>
              <a:rPr lang="pt-BR" sz="1600" dirty="0" smtClean="0"/>
              <a:t> </a:t>
            </a:r>
            <a:r>
              <a:rPr lang="pt-BR" sz="1600" dirty="0"/>
              <a:t>DÖRNYEI, Z.; MACINTYRE, P. D.; HENRY, A. </a:t>
            </a:r>
            <a:r>
              <a:rPr lang="pt-BR" sz="1600" dirty="0" smtClean="0"/>
              <a:t>(Eds.). </a:t>
            </a:r>
            <a:r>
              <a:rPr lang="en-US" sz="1600" i="1" dirty="0" smtClean="0"/>
              <a:t>Motivational </a:t>
            </a:r>
            <a:r>
              <a:rPr lang="en-US" sz="1600" i="1" dirty="0"/>
              <a:t>dynamics in language learning</a:t>
            </a:r>
            <a:r>
              <a:rPr lang="en-US" sz="1600" dirty="0"/>
              <a:t>. Bristol, UK: Short Run Press, 2015. </a:t>
            </a:r>
            <a:r>
              <a:rPr lang="en-US" sz="1600" dirty="0" err="1"/>
              <a:t>ch.</a:t>
            </a:r>
            <a:r>
              <a:rPr lang="en-US" sz="1600" dirty="0"/>
              <a:t> 23, p. 419-429</a:t>
            </a:r>
            <a:r>
              <a:rPr lang="en-US" sz="1600" dirty="0" smtClean="0"/>
              <a:t>.</a:t>
            </a:r>
          </a:p>
          <a:p>
            <a:r>
              <a:rPr lang="en-US" sz="1600" dirty="0"/>
              <a:t>PAIVA, Vera L. M. de O</a:t>
            </a:r>
            <a:r>
              <a:rPr lang="pt-BR" sz="1600" dirty="0" smtClean="0"/>
              <a:t>. </a:t>
            </a:r>
            <a:r>
              <a:rPr lang="pt-BR" sz="1600" dirty="0"/>
              <a:t>Linguagem e aquisição de segunda língua na perspectiva dos sistemas complexos. In: BURGO, V. H.; FERREIRA, E. F.; STORTO, L. J.  </a:t>
            </a:r>
            <a:r>
              <a:rPr lang="pt-BR" sz="1600" i="1" dirty="0"/>
              <a:t>Análise de textos falados e escritos: aplicando teorias</a:t>
            </a:r>
            <a:r>
              <a:rPr lang="pt-BR" sz="1600" dirty="0"/>
              <a:t>. Curitiba:  Editora CRV, </a:t>
            </a:r>
            <a:r>
              <a:rPr lang="pt-BR" sz="1600" dirty="0" smtClean="0"/>
              <a:t>2011. </a:t>
            </a:r>
            <a:r>
              <a:rPr lang="pt-BR" sz="1600" dirty="0"/>
              <a:t>p</a:t>
            </a:r>
            <a:r>
              <a:rPr lang="pt-BR" sz="1600" dirty="0" smtClean="0"/>
              <a:t>. 71-86</a:t>
            </a:r>
            <a:r>
              <a:rPr lang="pt-BR" sz="1600" dirty="0"/>
              <a:t>. Disponível em: &lt;http://www.veramenezes.com/langaqsac.pdf&gt;. Acessado em: </a:t>
            </a:r>
            <a:r>
              <a:rPr lang="pt-BR" sz="1600" dirty="0" smtClean="0"/>
              <a:t>29 junho</a:t>
            </a:r>
            <a:r>
              <a:rPr lang="pt-BR" sz="1600" dirty="0"/>
              <a:t>, </a:t>
            </a:r>
            <a:r>
              <a:rPr lang="pt-BR" sz="1600" dirty="0" smtClean="0"/>
              <a:t>2015.</a:t>
            </a:r>
            <a:endParaRPr lang="pt-BR" sz="1600" dirty="0"/>
          </a:p>
          <a:p>
            <a:endParaRPr lang="en-US" sz="1600" dirty="0" smtClean="0"/>
          </a:p>
          <a:p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2920526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Teoria </a:t>
            </a:r>
            <a:r>
              <a:rPr lang="pt-BR" dirty="0" smtClean="0"/>
              <a:t>da Complexidade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r>
              <a:rPr lang="pt-BR" sz="2000" dirty="0" smtClean="0"/>
              <a:t>Engloba </a:t>
            </a:r>
            <a:r>
              <a:rPr lang="pt-BR" sz="2000" dirty="0"/>
              <a:t>os resultados de </a:t>
            </a:r>
            <a:r>
              <a:rPr lang="pt-BR" sz="2000" dirty="0" smtClean="0"/>
              <a:t>várias </a:t>
            </a:r>
            <a:r>
              <a:rPr lang="pt-BR" sz="2000" dirty="0"/>
              <a:t>áreas </a:t>
            </a:r>
            <a:r>
              <a:rPr lang="pt-BR" sz="2000" dirty="0" smtClean="0"/>
              <a:t>do conhecimento (PAIVA, 2011):</a:t>
            </a:r>
          </a:p>
          <a:p>
            <a:pPr lvl="1"/>
            <a:endParaRPr lang="pt-BR" sz="2000" dirty="0" smtClean="0"/>
          </a:p>
          <a:p>
            <a:pPr lvl="1"/>
            <a:r>
              <a:rPr lang="pt-BR" sz="2000" dirty="0" smtClean="0"/>
              <a:t>Em </a:t>
            </a:r>
            <a:r>
              <a:rPr lang="pt-BR" sz="2000" dirty="0"/>
              <a:t>matemática, </a:t>
            </a:r>
            <a:r>
              <a:rPr lang="pt-BR" sz="2000" dirty="0" err="1"/>
              <a:t>Poincaré</a:t>
            </a:r>
            <a:r>
              <a:rPr lang="pt-BR" sz="2000" dirty="0"/>
              <a:t> (1921) demonstrou que mesmo os </a:t>
            </a:r>
            <a:r>
              <a:rPr lang="pt-BR" sz="2000" dirty="0" smtClean="0"/>
              <a:t>sistemas cujos </a:t>
            </a:r>
            <a:r>
              <a:rPr lang="pt-BR" sz="2000" dirty="0"/>
              <a:t>comportamentos são bem conhecidos exibem comportamentos </a:t>
            </a:r>
            <a:r>
              <a:rPr lang="pt-BR" sz="2000" dirty="0" smtClean="0"/>
              <a:t>indeterminados;</a:t>
            </a:r>
            <a:endParaRPr lang="pt-BR" sz="2000" dirty="0"/>
          </a:p>
          <a:p>
            <a:pPr lvl="1"/>
            <a:r>
              <a:rPr lang="pt-BR" sz="2000" dirty="0"/>
              <a:t>Em matemática, </a:t>
            </a:r>
            <a:r>
              <a:rPr lang="pt-BR" sz="2000" dirty="0" err="1" smtClean="0"/>
              <a:t>Mandelbrot</a:t>
            </a:r>
            <a:r>
              <a:rPr lang="pt-BR" sz="2000" dirty="0" smtClean="0"/>
              <a:t> </a:t>
            </a:r>
            <a:r>
              <a:rPr lang="pt-BR" sz="2000" dirty="0"/>
              <a:t>(1982) comprovou, com a geometria fractal, como as características do </a:t>
            </a:r>
            <a:r>
              <a:rPr lang="pt-BR" sz="2000" dirty="0" smtClean="0"/>
              <a:t>todo se </a:t>
            </a:r>
            <a:r>
              <a:rPr lang="pt-BR" sz="2000" dirty="0"/>
              <a:t>reproduzem nas partes em alguns </a:t>
            </a:r>
            <a:r>
              <a:rPr lang="pt-BR" sz="2000" dirty="0" smtClean="0"/>
              <a:t>fenômenos;</a:t>
            </a:r>
          </a:p>
          <a:p>
            <a:pPr lvl="1"/>
            <a:r>
              <a:rPr lang="pt-BR" sz="2000" dirty="0" smtClean="0"/>
              <a:t>Em </a:t>
            </a:r>
            <a:r>
              <a:rPr lang="pt-BR" sz="2000" dirty="0"/>
              <a:t>meteorologia, Lorenz (2001</a:t>
            </a:r>
            <a:r>
              <a:rPr lang="pt-BR" sz="2000" dirty="0" smtClean="0"/>
              <a:t>) cunhou </a:t>
            </a:r>
            <a:r>
              <a:rPr lang="pt-BR" sz="2000" dirty="0"/>
              <a:t>a metáfora do efeito borboleta para representar a noção da dependência </a:t>
            </a:r>
            <a:r>
              <a:rPr lang="pt-BR" sz="2000" dirty="0" smtClean="0"/>
              <a:t>sensível às </a:t>
            </a:r>
            <a:r>
              <a:rPr lang="pt-BR" sz="2000" dirty="0"/>
              <a:t>condições iniciais na teoria do caos, ou seja, a </a:t>
            </a:r>
            <a:r>
              <a:rPr lang="pt-BR" sz="2000" dirty="0" smtClean="0"/>
              <a:t>ideia </a:t>
            </a:r>
            <a:r>
              <a:rPr lang="pt-BR" sz="2000" dirty="0"/>
              <a:t>de que pequenas alterações </a:t>
            </a:r>
            <a:r>
              <a:rPr lang="pt-BR" sz="2000" dirty="0" smtClean="0"/>
              <a:t>no sistema </a:t>
            </a:r>
            <a:r>
              <a:rPr lang="pt-BR" sz="2000" dirty="0"/>
              <a:t>podem provocar enormes </a:t>
            </a:r>
            <a:r>
              <a:rPr lang="pt-BR" sz="2000" dirty="0" smtClean="0"/>
              <a:t>consequências;</a:t>
            </a:r>
          </a:p>
        </p:txBody>
      </p:sp>
    </p:spTree>
    <p:extLst>
      <p:ext uri="{BB962C8B-B14F-4D97-AF65-F5344CB8AC3E}">
        <p14:creationId xmlns:p14="http://schemas.microsoft.com/office/powerpoint/2010/main" val="221296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/>
          </a:bodyPr>
          <a:lstStyle/>
          <a:p>
            <a:pPr algn="r"/>
            <a:r>
              <a:rPr lang="pt-BR" dirty="0"/>
              <a:t>Teoria </a:t>
            </a:r>
            <a:r>
              <a:rPr lang="pt-BR" dirty="0" smtClean="0"/>
              <a:t>da Complexidade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>
            <a:noAutofit/>
          </a:bodyPr>
          <a:lstStyle/>
          <a:p>
            <a:pPr lvl="1"/>
            <a:r>
              <a:rPr lang="pt-BR" sz="2000" dirty="0" smtClean="0"/>
              <a:t>Em </a:t>
            </a:r>
            <a:r>
              <a:rPr lang="pt-BR" sz="2000" dirty="0"/>
              <a:t>química, Prigogine (1984</a:t>
            </a:r>
            <a:r>
              <a:rPr lang="pt-BR" sz="2000" dirty="0" smtClean="0"/>
              <a:t>) demonstrou </a:t>
            </a:r>
            <a:r>
              <a:rPr lang="pt-BR" sz="2000" dirty="0"/>
              <a:t>o papel das estruturas </a:t>
            </a:r>
            <a:r>
              <a:rPr lang="pt-BR" sz="2000" dirty="0" err="1"/>
              <a:t>dissipativas</a:t>
            </a:r>
            <a:r>
              <a:rPr lang="pt-BR" sz="2000" dirty="0"/>
              <a:t> em sistemas termodinâmicos e </a:t>
            </a:r>
            <a:r>
              <a:rPr lang="pt-BR" sz="2000" dirty="0" smtClean="0"/>
              <a:t>nos ofereceu </a:t>
            </a:r>
            <a:r>
              <a:rPr lang="pt-BR" sz="2000" dirty="0"/>
              <a:t>o conceito de </a:t>
            </a:r>
            <a:r>
              <a:rPr lang="pt-BR" sz="2000" dirty="0" smtClean="0"/>
              <a:t>auto-organização;</a:t>
            </a:r>
          </a:p>
          <a:p>
            <a:pPr lvl="1"/>
            <a:r>
              <a:rPr lang="pt-BR" sz="2000" dirty="0" smtClean="0"/>
              <a:t>Em </a:t>
            </a:r>
            <a:r>
              <a:rPr lang="pt-BR" sz="2000" dirty="0"/>
              <a:t>biologia, </a:t>
            </a:r>
            <a:r>
              <a:rPr lang="pt-BR" sz="2000" dirty="0" err="1"/>
              <a:t>Maturana</a:t>
            </a:r>
            <a:r>
              <a:rPr lang="pt-BR" sz="2000" dirty="0"/>
              <a:t> e Varela (1987</a:t>
            </a:r>
            <a:r>
              <a:rPr lang="pt-BR" sz="2000" dirty="0" smtClean="0"/>
              <a:t>) desenvolveram </a:t>
            </a:r>
            <a:r>
              <a:rPr lang="pt-BR" sz="2000" dirty="0"/>
              <a:t>o conceito de sistema </a:t>
            </a:r>
            <a:r>
              <a:rPr lang="pt-BR" sz="2000" dirty="0" err="1"/>
              <a:t>autopoiético</a:t>
            </a:r>
            <a:r>
              <a:rPr lang="pt-BR" sz="2000" dirty="0"/>
              <a:t>, compreendido como um sistema </a:t>
            </a:r>
            <a:r>
              <a:rPr lang="pt-BR" sz="2000" dirty="0" smtClean="0"/>
              <a:t>que exibe </a:t>
            </a:r>
            <a:r>
              <a:rPr lang="pt-BR" sz="2000" dirty="0"/>
              <a:t>uma característica de </a:t>
            </a:r>
            <a:r>
              <a:rPr lang="pt-BR" sz="2000" dirty="0" err="1"/>
              <a:t>auto-estruturação</a:t>
            </a:r>
            <a:r>
              <a:rPr lang="pt-BR" sz="2000" dirty="0"/>
              <a:t> que produz organizações continuamente</a:t>
            </a:r>
            <a:r>
              <a:rPr lang="pt-BR" sz="2000" dirty="0" smtClean="0"/>
              <a:t>.</a:t>
            </a:r>
          </a:p>
          <a:p>
            <a:pPr lvl="1"/>
            <a:endParaRPr lang="pt-BR" sz="2000" dirty="0" smtClean="0"/>
          </a:p>
          <a:p>
            <a:r>
              <a:rPr lang="pt-BR" sz="2200" dirty="0" smtClean="0"/>
              <a:t>Minha definição despretensiosa, funcional e genérica:</a:t>
            </a:r>
          </a:p>
          <a:p>
            <a:endParaRPr lang="pt-BR" sz="2200" dirty="0"/>
          </a:p>
          <a:p>
            <a:pPr marL="0" indent="0" algn="ctr">
              <a:buNone/>
            </a:pPr>
            <a:r>
              <a:rPr lang="pt-BR" sz="2200" dirty="0" smtClean="0"/>
              <a:t>Sistemas complexos são grupos de elementos inter-relacionados em interação dinâmica e constante adaptação ao longo do tempo.</a:t>
            </a: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50982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 smtClean="0"/>
              <a:t>Sistemas Complexos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2050" name="Picture 2" descr="http://www.mathworks.com/cmsimages/64674_wl_91470v00_systems_biology_fig1_w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451" y="1307458"/>
            <a:ext cx="8522889" cy="532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36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/>
              <a:t>Sistemas Complexos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098" name="Picture 2" descr="http://www.mathworks.com/matlabcentral/fileexchange/screenshots/8375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53" y="1264595"/>
            <a:ext cx="6069347" cy="538867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80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/>
          <a:lstStyle/>
          <a:p>
            <a:pPr algn="r"/>
            <a:r>
              <a:rPr lang="pt-BR" dirty="0"/>
              <a:t>Sistemas Complexos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98451" y="1517515"/>
            <a:ext cx="9773089" cy="511674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Picture 2" descr="http://1.bp.blogspot.com/-01AmGwYNG_Y/UtvFggObIGI/AAAAAAAAAF8/3KMae-ybjEI/s1600/Galactic+Filamen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651" y="1264596"/>
            <a:ext cx="6951027" cy="536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05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59853" y="196093"/>
            <a:ext cx="8911687" cy="1068503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Teoria dos Sistemas Dinâmicos Complexos</a:t>
            </a:r>
            <a:br>
              <a:rPr lang="pt-BR" dirty="0" smtClean="0"/>
            </a:br>
            <a:r>
              <a:rPr lang="pt-BR" dirty="0" smtClean="0"/>
              <a:t>(TSDC)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4795356" y="1627629"/>
            <a:ext cx="27203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Paradigma</a:t>
            </a:r>
          </a:p>
          <a:p>
            <a:r>
              <a:rPr lang="pt-BR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Metateoria</a:t>
            </a:r>
            <a:endParaRPr lang="pt-BR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pt-B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Estrutura 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Teórica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165348" y="1473742"/>
            <a:ext cx="32189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Potencial para encorajar regimes de pensamento completamente novos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625514" y="1904183"/>
            <a:ext cx="2720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Teoria</a:t>
            </a:r>
          </a:p>
        </p:txBody>
      </p:sp>
      <p:sp>
        <p:nvSpPr>
          <p:cNvPr id="10" name="Espaço Reservado para Conteúdo 2"/>
          <p:cNvSpPr txBox="1">
            <a:spLocks/>
          </p:cNvSpPr>
          <p:nvPr/>
        </p:nvSpPr>
        <p:spPr>
          <a:xfrm>
            <a:off x="2418911" y="3160214"/>
            <a:ext cx="9773089" cy="3172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 smtClean="0"/>
              <a:t>Transdisciplinar:</a:t>
            </a:r>
          </a:p>
          <a:p>
            <a:pPr lvl="5"/>
            <a:r>
              <a:rPr lang="pt-BR" sz="2000" dirty="0" smtClean="0"/>
              <a:t> Usada em muitas disciplinas diferentes;</a:t>
            </a:r>
          </a:p>
          <a:p>
            <a:pPr lvl="5"/>
            <a:r>
              <a:rPr lang="pt-BR" sz="2000" dirty="0" smtClean="0"/>
              <a:t> Redefine a estrutura do conhecimento (HALLIDAY; BURNS, 2006).</a:t>
            </a:r>
          </a:p>
          <a:p>
            <a:pPr lvl="5"/>
            <a:endParaRPr lang="pt-BR" sz="2000" dirty="0" smtClean="0"/>
          </a:p>
          <a:p>
            <a:r>
              <a:rPr lang="pt-BR" sz="2000" dirty="0"/>
              <a:t>“TSDC mudou fundamentalmente nosso objetivo para pesquisa e nossa forma de conduzi-la” (LARSEN-FREEMAN, 2015, p. 11</a:t>
            </a:r>
            <a:r>
              <a:rPr lang="pt-BR" sz="2000" dirty="0" smtClean="0"/>
              <a:t>)</a:t>
            </a:r>
            <a:endParaRPr lang="pt-BR" sz="2000" dirty="0"/>
          </a:p>
        </p:txBody>
      </p:sp>
      <p:sp>
        <p:nvSpPr>
          <p:cNvPr id="11" name="Seta para a direita 10"/>
          <p:cNvSpPr/>
          <p:nvPr/>
        </p:nvSpPr>
        <p:spPr>
          <a:xfrm>
            <a:off x="3691126" y="1904184"/>
            <a:ext cx="909156" cy="33130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a direita 11"/>
          <p:cNvSpPr/>
          <p:nvPr/>
        </p:nvSpPr>
        <p:spPr>
          <a:xfrm>
            <a:off x="7061118" y="1938586"/>
            <a:ext cx="909156" cy="33130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182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cho">
  <a:themeElements>
    <a:clrScheme name="Cacho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Cach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ach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1147</TotalTime>
  <Words>2605</Words>
  <Application>Microsoft Office PowerPoint</Application>
  <PresentationFormat>Widescreen</PresentationFormat>
  <Paragraphs>227</Paragraphs>
  <Slides>35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39" baseType="lpstr">
      <vt:lpstr>Arial</vt:lpstr>
      <vt:lpstr>Century Gothic</vt:lpstr>
      <vt:lpstr>Wingdings 3</vt:lpstr>
      <vt:lpstr>Cacho</vt:lpstr>
      <vt:lpstr>Metodologia de Pesquisa sob uma perspectiva dos Sistemas Complexos</vt:lpstr>
      <vt:lpstr>Contexto</vt:lpstr>
      <vt:lpstr>Contexto</vt:lpstr>
      <vt:lpstr>Teoria da Complexidade</vt:lpstr>
      <vt:lpstr>Teoria da Complexidade</vt:lpstr>
      <vt:lpstr>Sistemas Complexos</vt:lpstr>
      <vt:lpstr>Sistemas Complexos</vt:lpstr>
      <vt:lpstr>Sistemas Complexos</vt:lpstr>
      <vt:lpstr>Teoria dos Sistemas Dinâmicos Complexos (TSDC)</vt:lpstr>
      <vt:lpstr>TSDC Novos Conceitos e Novas perguntas</vt:lpstr>
      <vt:lpstr>TSDC Novos Conceitos e Novas perguntas</vt:lpstr>
      <vt:lpstr>10 lições da TSDC 1. Mudança</vt:lpstr>
      <vt:lpstr>10 lições da TSDC 2. Espaço</vt:lpstr>
      <vt:lpstr>10 lições da TSDC 2. Espaço</vt:lpstr>
      <vt:lpstr>10 lições da TSDC 2. Espaço</vt:lpstr>
      <vt:lpstr>10 lições da TSDC 2. Espaço</vt:lpstr>
      <vt:lpstr>10 lições da TSDC 3. Complexidade</vt:lpstr>
      <vt:lpstr>10 lições da TSDC 4. Relação</vt:lpstr>
      <vt:lpstr>10 lições da TSDC 5. Não Linearidade</vt:lpstr>
      <vt:lpstr>10 lições da TSDC 5. Não Linearidade</vt:lpstr>
      <vt:lpstr>10 lições da TSDC 6. Dependência Sensível às Condições Iniciais</vt:lpstr>
      <vt:lpstr>10 lições da TSDC 7. Abertura e Não Finalidade</vt:lpstr>
      <vt:lpstr>10 lições da TSDC 8. Sensibilidade a Feedback/Adaptação</vt:lpstr>
      <vt:lpstr>10 lições da TSDC 9. Dependente do Contexto</vt:lpstr>
      <vt:lpstr>10 lições da TSDC 10. Distribuição Não Gaussiana</vt:lpstr>
      <vt:lpstr>Princípios Metodológicos para Pesquisa em Linguagem e Desenvolvimento de linguagem</vt:lpstr>
      <vt:lpstr>Princípios Metodológicos para Pesquisa em Linguagem e Desenvolvimento de linguagem</vt:lpstr>
      <vt:lpstr>Como fazer pesquisa com uma veia dinâmica</vt:lpstr>
      <vt:lpstr>Como fazer pesquisa com uma veia dinâmica</vt:lpstr>
      <vt:lpstr>Exemplos de métodos</vt:lpstr>
      <vt:lpstr>Metodologias de Pesquisa Modificadas </vt:lpstr>
      <vt:lpstr>Metodologias de Pesquisa Modificadas </vt:lpstr>
      <vt:lpstr>Metodologias de Pesquisa Modificadas </vt:lpstr>
      <vt:lpstr>Metodologias de Pesquisa Modificadas </vt:lpstr>
      <vt:lpstr>Referências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Metodologia de Pesquisa sob uma perspectiva dos Sistemas Complexos</dc:title>
  <dc:creator>Revisao</dc:creator>
  <cp:lastModifiedBy>Revisao</cp:lastModifiedBy>
  <cp:revision>80</cp:revision>
  <dcterms:created xsi:type="dcterms:W3CDTF">2015-06-12T00:02:50Z</dcterms:created>
  <dcterms:modified xsi:type="dcterms:W3CDTF">2015-07-01T15:50:37Z</dcterms:modified>
</cp:coreProperties>
</file>