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4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8" r:id="rId12"/>
    <p:sldId id="269" r:id="rId13"/>
    <p:sldId id="270" r:id="rId14"/>
    <p:sldId id="271" r:id="rId15"/>
    <p:sldId id="272" r:id="rId16"/>
    <p:sldId id="273" r:id="rId17"/>
    <p:sldId id="274" r:id="rId18"/>
    <p:sldId id="275" r:id="rId19"/>
  </p:sldIdLst>
  <p:sldSz cx="9144000" cy="6858000" type="screen4x3"/>
  <p:notesSz cx="6797675" cy="9926638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ide de título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ítulo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pt-BR" smtClean="0"/>
              <a:t>Clique para editar o estilo do título mestre</a:t>
            </a:r>
            <a:endParaRPr kumimoji="0" lang="en-US"/>
          </a:p>
        </p:txBody>
      </p:sp>
      <p:sp>
        <p:nvSpPr>
          <p:cNvPr id="9" name="Subtítulo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pt-BR" smtClean="0"/>
              <a:t>Clique para editar o estilo do subtítulo mestre</a:t>
            </a:r>
            <a:endParaRPr kumimoji="0" lang="en-US"/>
          </a:p>
        </p:txBody>
      </p:sp>
      <p:sp>
        <p:nvSpPr>
          <p:cNvPr id="28" name="Espaço Reservado para Data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17" name="Espaço Reservado para Rodapé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pt-BR"/>
          </a:p>
        </p:txBody>
      </p:sp>
      <p:sp>
        <p:nvSpPr>
          <p:cNvPr id="10" name="Retângulo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tângulo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tângulo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tângulo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Conector reto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Conector reto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Conector reto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Conector reto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Conector reto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Conector reto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tângulo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Elipse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Elipse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Elipse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Elipse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Elipse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Espaço Reservado para Número de Slide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t-BR" smtClean="0"/>
              <a:t>Clique para editar o estilo do título mestre</a:t>
            </a:r>
            <a:endParaRPr kumimoji="0"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pt-BR" smtClean="0"/>
              <a:t>Clique para editar os estilos do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pt-BR" smtClean="0"/>
              <a:t>Clique para editar o estilo do título mestre</a:t>
            </a:r>
            <a:endParaRPr kumimoji="0"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pt-BR" smtClean="0"/>
              <a:t>Clique para editar os estilos do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t-BR" smtClean="0"/>
              <a:t>Clique para editar o estilo do título mestre</a:t>
            </a:r>
            <a:endParaRPr kumimoji="0" lang="en-US"/>
          </a:p>
        </p:txBody>
      </p:sp>
      <p:sp>
        <p:nvSpPr>
          <p:cNvPr id="8" name="Espaço Reservado para Conteúdo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pt-BR" smtClean="0"/>
              <a:t>Clique para editar os estilos do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  <p:sp>
        <p:nvSpPr>
          <p:cNvPr id="10" name="Espaço Reservado para Rodapé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Cabeçalho da Seção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pt-BR" smtClean="0"/>
              <a:t>Clique para editar o estilo do título mestre</a:t>
            </a:r>
            <a:endParaRPr kumimoji="0"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pt-BR"/>
          </a:p>
        </p:txBody>
      </p:sp>
      <p:sp>
        <p:nvSpPr>
          <p:cNvPr id="9" name="Retângulo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tângulo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tângulo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tângulo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Conector reto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Conector reto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Conector reto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Conector reto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Conector reto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tângulo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Elipse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Elipse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Elipse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Elipse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Elipse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Conector reto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t-BR" smtClean="0"/>
              <a:t>Clique para editar o estilo do título mestre</a:t>
            </a:r>
            <a:endParaRPr kumimoji="0" lang="en-US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  <p:sp>
        <p:nvSpPr>
          <p:cNvPr id="9" name="Espaço Reservado para Conteúdo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pt-BR" smtClean="0"/>
              <a:t>Clique para editar os estilos do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11" name="Espaço Reservado para Conteúdo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pt-BR" smtClean="0"/>
              <a:t>Clique para editar os estilos do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pt-BR" smtClean="0"/>
              <a:t>Clique para editar o estilo do título mestre</a:t>
            </a:r>
            <a:endParaRPr kumimoji="0" lang="en-US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  <p:sp>
        <p:nvSpPr>
          <p:cNvPr id="11" name="Espaço Reservado para Conteúdo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pt-BR" smtClean="0"/>
              <a:t>Clique para editar os estilos do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13" name="Espaço Reservado para Conteúdo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pt-BR" smtClean="0"/>
              <a:t>Clique para editar os estilos do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12" name="Espaço Reservado para Texto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pt-BR" smtClean="0"/>
              <a:t>Clique para editar os estilos do texto mestre</a:t>
            </a:r>
          </a:p>
        </p:txBody>
      </p:sp>
      <p:sp>
        <p:nvSpPr>
          <p:cNvPr id="14" name="Espaço Reservado para Texto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pt-BR" smtClean="0"/>
              <a:t>Clique para editar os estilos do texto mestre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t-BR" smtClean="0"/>
              <a:t>Clique para editar o estilo do título mestre</a:t>
            </a:r>
            <a:endParaRPr kumimoji="0" lang="en-US"/>
          </a:p>
        </p:txBody>
      </p:sp>
      <p:sp>
        <p:nvSpPr>
          <p:cNvPr id="6" name="Espaço Reservado para Data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údo com Legenda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Conector reto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pt-BR" smtClean="0"/>
              <a:t>Clique para editar o estilo do título mestre</a:t>
            </a:r>
            <a:endParaRPr kumimoji="0"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pt-BR" smtClean="0"/>
              <a:t>Clique para editar os estilos do texto mestre</a:t>
            </a:r>
          </a:p>
        </p:txBody>
      </p:sp>
      <p:sp>
        <p:nvSpPr>
          <p:cNvPr id="8" name="Conector reto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Conector reto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Conector reto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tângulo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Conector reto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Elipse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Espaço Reservado para Conteúdo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pt-BR" smtClean="0"/>
              <a:t>Clique para editar os estilos do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21" name="Espaço Reservado para Data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22" name="Espaço Reservado para Número de Slide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  <p:sp>
        <p:nvSpPr>
          <p:cNvPr id="23" name="Espaço Reservado para Rodapé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pt-BR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ector reto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Elipse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pt-BR" smtClean="0"/>
              <a:t>Clique para editar o estilo do título mestre</a:t>
            </a:r>
            <a:endParaRPr kumimoji="0"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pt-BR" smtClean="0"/>
              <a:t>Clique no ícone para adicionar uma imagem</a:t>
            </a:r>
            <a:endParaRPr kumimoji="0" lang="en-US" dirty="0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pt-BR" smtClean="0"/>
              <a:t>Clique para editar os estilos do texto mestre</a:t>
            </a:r>
          </a:p>
        </p:txBody>
      </p:sp>
      <p:sp>
        <p:nvSpPr>
          <p:cNvPr id="10" name="Conector reto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tângulo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Conector reto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Conector reto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Conector reto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Espaço Reservado para Data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18" name="Espaço Reservado para Número de Slide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  <p:sp>
        <p:nvSpPr>
          <p:cNvPr id="21" name="Espaço Reservado para Rodapé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Conector reto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Espaço Reservado para Título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pt-BR" smtClean="0"/>
              <a:t>Clique para editar o estilo do título mestre</a:t>
            </a:r>
            <a:endParaRPr kumimoji="0" lang="en-US"/>
          </a:p>
        </p:txBody>
      </p:sp>
      <p:sp>
        <p:nvSpPr>
          <p:cNvPr id="13" name="Espaço Reservado para Texto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pt-BR" smtClean="0"/>
              <a:t>Clique para editar os estilos do texto mestre</a:t>
            </a:r>
          </a:p>
          <a:p>
            <a:pPr lvl="1" eaLnBrk="1" latinLnBrk="0" hangingPunct="1"/>
            <a:r>
              <a:rPr kumimoji="0" lang="pt-BR" smtClean="0"/>
              <a:t>Segundo nível</a:t>
            </a:r>
          </a:p>
          <a:p>
            <a:pPr lvl="2" eaLnBrk="1" latinLnBrk="0" hangingPunct="1"/>
            <a:r>
              <a:rPr kumimoji="0" lang="pt-BR" smtClean="0"/>
              <a:t>Terceiro nível</a:t>
            </a:r>
          </a:p>
          <a:p>
            <a:pPr lvl="3" eaLnBrk="1" latinLnBrk="0" hangingPunct="1"/>
            <a:r>
              <a:rPr kumimoji="0" lang="pt-BR" smtClean="0"/>
              <a:t>Quarto nível</a:t>
            </a:r>
          </a:p>
          <a:p>
            <a:pPr lvl="4" eaLnBrk="1" latinLnBrk="0" hangingPunct="1"/>
            <a:r>
              <a:rPr kumimoji="0" lang="pt-BR" smtClean="0"/>
              <a:t>Quinto nível</a:t>
            </a:r>
            <a:endParaRPr kumimoji="0" lang="en-US"/>
          </a:p>
        </p:txBody>
      </p:sp>
      <p:sp>
        <p:nvSpPr>
          <p:cNvPr id="14" name="Espaço Reservado para Data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F8680212-7DB7-4DF9-8A2D-2B7CD452E6C5}" type="datetimeFigureOut">
              <a:rPr lang="pt-BR" smtClean="0"/>
              <a:pPr/>
              <a:t>22/04/2015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pt-BR"/>
          </a:p>
        </p:txBody>
      </p:sp>
      <p:sp>
        <p:nvSpPr>
          <p:cNvPr id="7" name="Conector reto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Conector reto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tângulo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Conector reto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Elipse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Espaço Reservado para Número de Slide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923EFFE4-0F15-4936-B325-2BAD1AA4D61A}" type="slidenum">
              <a:rPr lang="pt-BR" smtClean="0"/>
              <a:pPr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m 3" descr="Nova Logomarca - CEFET-MG - Simples"/>
          <p:cNvPicPr/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357686" y="428604"/>
            <a:ext cx="1486056" cy="10001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Título 1"/>
          <p:cNvSpPr>
            <a:spLocks noGrp="1"/>
          </p:cNvSpPr>
          <p:nvPr>
            <p:ph type="ctrTitle"/>
          </p:nvPr>
        </p:nvSpPr>
        <p:spPr>
          <a:xfrm>
            <a:off x="2071670" y="2214554"/>
            <a:ext cx="6357982" cy="642942"/>
          </a:xfrm>
        </p:spPr>
        <p:txBody>
          <a:bodyPr>
            <a:noAutofit/>
          </a:bodyPr>
          <a:lstStyle/>
          <a:p>
            <a:pPr algn="ctr">
              <a:lnSpc>
                <a:spcPct val="150000"/>
              </a:lnSpc>
            </a:pPr>
            <a:r>
              <a:rPr lang="pt-BR" sz="1600" b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Centro federal de educação tecnológica de minas gerais</a:t>
            </a:r>
            <a:br>
              <a:rPr lang="pt-BR" sz="1600" b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</a:br>
            <a:r>
              <a:rPr lang="pt-BR" sz="1600" b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diretoria de pesquisa E pós- graduação</a:t>
            </a:r>
            <a:br>
              <a:rPr lang="pt-BR" sz="1600" b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</a:br>
            <a:r>
              <a:rPr lang="pt-BR" sz="1600" b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mestrado em estudos de linguagens</a:t>
            </a:r>
            <a:endParaRPr lang="pt-BR" sz="16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CaixaDeTexto 5"/>
          <p:cNvSpPr txBox="1"/>
          <p:nvPr/>
        </p:nvSpPr>
        <p:spPr>
          <a:xfrm>
            <a:off x="2071670" y="3357562"/>
            <a:ext cx="6215106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pt-BR" b="1" dirty="0" smtClean="0">
                <a:solidFill>
                  <a:schemeClr val="tx2"/>
                </a:solidFill>
                <a:latin typeface="Arial" pitchFamily="34" charset="0"/>
                <a:cs typeface="Arial" pitchFamily="34" charset="0"/>
              </a:rPr>
              <a:t>Disciplina: Metodologia da Pesquisa</a:t>
            </a:r>
          </a:p>
          <a:p>
            <a:pPr algn="ctr">
              <a:lnSpc>
                <a:spcPct val="150000"/>
              </a:lnSpc>
            </a:pPr>
            <a:r>
              <a:rPr lang="pt-BR" b="1" dirty="0" err="1" smtClean="0">
                <a:solidFill>
                  <a:schemeClr val="tx2"/>
                </a:solidFill>
                <a:latin typeface="Arial" pitchFamily="34" charset="0"/>
                <a:cs typeface="Arial" pitchFamily="34" charset="0"/>
              </a:rPr>
              <a:t>Profª</a:t>
            </a:r>
            <a:r>
              <a:rPr lang="pt-BR" b="1" dirty="0" smtClean="0">
                <a:solidFill>
                  <a:schemeClr val="tx2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pt-BR" b="1" dirty="0" err="1" smtClean="0">
                <a:solidFill>
                  <a:schemeClr val="tx2"/>
                </a:solidFill>
                <a:latin typeface="Arial" pitchFamily="34" charset="0"/>
                <a:cs typeface="Arial" pitchFamily="34" charset="0"/>
              </a:rPr>
              <a:t>Drª</a:t>
            </a:r>
            <a:r>
              <a:rPr lang="pt-BR" b="1" dirty="0" smtClean="0">
                <a:solidFill>
                  <a:schemeClr val="tx2"/>
                </a:solidFill>
                <a:latin typeface="Arial" pitchFamily="34" charset="0"/>
                <a:cs typeface="Arial" pitchFamily="34" charset="0"/>
              </a:rPr>
              <a:t> Maria Raquel de Andrade </a:t>
            </a:r>
            <a:r>
              <a:rPr lang="pt-BR" b="1" dirty="0" err="1" smtClean="0">
                <a:solidFill>
                  <a:schemeClr val="tx2"/>
                </a:solidFill>
                <a:latin typeface="Arial" pitchFamily="34" charset="0"/>
                <a:cs typeface="Arial" pitchFamily="34" charset="0"/>
              </a:rPr>
              <a:t>Bambirra</a:t>
            </a:r>
            <a:endParaRPr lang="pt-BR" b="1" dirty="0" smtClean="0">
              <a:solidFill>
                <a:schemeClr val="tx2"/>
              </a:solidFill>
              <a:latin typeface="Arial" pitchFamily="34" charset="0"/>
              <a:cs typeface="Arial" pitchFamily="34" charset="0"/>
            </a:endParaRPr>
          </a:p>
          <a:p>
            <a:pPr algn="ctr">
              <a:lnSpc>
                <a:spcPct val="150000"/>
              </a:lnSpc>
            </a:pPr>
            <a:endParaRPr lang="pt-BR" b="1" dirty="0" smtClean="0">
              <a:solidFill>
                <a:schemeClr val="tx2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CaixaDeTexto 6"/>
          <p:cNvSpPr txBox="1"/>
          <p:nvPr/>
        </p:nvSpPr>
        <p:spPr>
          <a:xfrm>
            <a:off x="2571736" y="5000636"/>
            <a:ext cx="528641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600" dirty="0" smtClean="0">
                <a:latin typeface="Arial" pitchFamily="34" charset="0"/>
                <a:cs typeface="Arial" pitchFamily="34" charset="0"/>
              </a:rPr>
              <a:t>Aluna: Janine Marta Pereira Antunes da Silva</a:t>
            </a:r>
          </a:p>
          <a:p>
            <a:pPr algn="ctr"/>
            <a:endParaRPr lang="pt-BR" sz="1600" dirty="0">
              <a:latin typeface="Arial" pitchFamily="34" charset="0"/>
              <a:cs typeface="Arial" pitchFamily="34" charset="0"/>
            </a:endParaRPr>
          </a:p>
          <a:p>
            <a:pPr algn="ctr"/>
            <a:endParaRPr lang="pt-BR" sz="1600" dirty="0" smtClean="0">
              <a:latin typeface="Arial" pitchFamily="34" charset="0"/>
              <a:cs typeface="Arial" pitchFamily="34" charset="0"/>
            </a:endParaRPr>
          </a:p>
          <a:p>
            <a:pPr algn="ctr"/>
            <a:r>
              <a:rPr lang="pt-BR" sz="1600" dirty="0" smtClean="0">
                <a:latin typeface="Arial" pitchFamily="34" charset="0"/>
                <a:cs typeface="Arial" pitchFamily="34" charset="0"/>
              </a:rPr>
              <a:t>Belo Horizonte </a:t>
            </a:r>
          </a:p>
          <a:p>
            <a:pPr algn="ctr"/>
            <a:r>
              <a:rPr lang="pt-BR" sz="1600" dirty="0" smtClean="0">
                <a:latin typeface="Arial" pitchFamily="34" charset="0"/>
                <a:cs typeface="Arial" pitchFamily="34" charset="0"/>
              </a:rPr>
              <a:t>2015</a:t>
            </a:r>
            <a:endParaRPr lang="pt-BR" sz="16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571472" y="642918"/>
            <a:ext cx="7467600" cy="5357850"/>
          </a:xfrm>
        </p:spPr>
        <p:txBody>
          <a:bodyPr>
            <a:normAutofit/>
          </a:bodyPr>
          <a:lstStyle/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As definições apresentadas enfatizam o “caso” como entidade ou instância delimitada. Embora tenha como foco grupos, organizações e países, no estudo de caso, as questões de investigação de natureza psicológica ou lingüística normalmente comprometem a descrição detalhada e análise de um sujeito individual.</a:t>
            </a:r>
          </a:p>
          <a:p>
            <a:pPr algn="just">
              <a:lnSpc>
                <a:spcPct val="150000"/>
              </a:lnSpc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O estudo de caso pode ser associado tanto à pesquisa qualitativa, como à pesquisa quantitativa.</a:t>
            </a:r>
            <a:endParaRPr lang="pt-BR" sz="20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500034" y="1357298"/>
            <a:ext cx="7858180" cy="4873752"/>
          </a:xfrm>
        </p:spPr>
        <p:txBody>
          <a:bodyPr>
            <a:normAutofit/>
          </a:bodyPr>
          <a:lstStyle/>
          <a:p>
            <a:pPr algn="just">
              <a:lnSpc>
                <a:spcPct val="11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Algumas vantagens</a:t>
            </a:r>
          </a:p>
          <a:p>
            <a:pPr algn="just">
              <a:lnSpc>
                <a:spcPct val="110000"/>
              </a:lnSpc>
              <a:buNone/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10000"/>
              </a:lnSpc>
              <a:buFont typeface="Wingdings" pitchFamily="2" charset="2"/>
              <a:buChar char="§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Alto grau de integridade, profundidade de análise e legibilidade (quando bem feito)</a:t>
            </a:r>
          </a:p>
          <a:p>
            <a:pPr algn="just">
              <a:lnSpc>
                <a:spcPct val="150000"/>
              </a:lnSpc>
              <a:buFont typeface="Wingdings" pitchFamily="2" charset="2"/>
              <a:buChar char="§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Podem gerar novas hipóteses, modelos e concepções sobre o objeto de análise.</a:t>
            </a:r>
          </a:p>
          <a:p>
            <a:pPr algn="just">
              <a:lnSpc>
                <a:spcPct val="150000"/>
              </a:lnSpc>
              <a:buFont typeface="Wingdings" pitchFamily="2" charset="2"/>
              <a:buChar char="§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A pesquisa de estudo de caso longitudinal ajuda a confirmar fases ou transformações propostas com base em estudos maiores e fornece evidências de desenvolvimento, que sem o estudo só poderiam ser inferidas.</a:t>
            </a:r>
            <a:endParaRPr lang="pt-BR" sz="2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Título 1"/>
          <p:cNvSpPr>
            <a:spLocks noGrp="1"/>
          </p:cNvSpPr>
          <p:nvPr>
            <p:ph type="title"/>
          </p:nvPr>
        </p:nvSpPr>
        <p:spPr>
          <a:xfrm>
            <a:off x="500034" y="0"/>
            <a:ext cx="7829576" cy="1143000"/>
          </a:xfrm>
        </p:spPr>
        <p:txBody>
          <a:bodyPr>
            <a:normAutofit/>
          </a:bodyPr>
          <a:lstStyle/>
          <a:p>
            <a:r>
              <a:rPr lang="pt-BR" sz="2500" dirty="0" smtClean="0"/>
              <a:t>Vantagens E Desvantagens Do Estudo De Caso</a:t>
            </a:r>
            <a:endParaRPr lang="pt-BR" sz="25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571472" y="785794"/>
            <a:ext cx="7786742" cy="4873752"/>
          </a:xfrm>
        </p:spPr>
        <p:txBody>
          <a:bodyPr>
            <a:normAutofit fontScale="85000" lnSpcReduction="10000"/>
          </a:bodyPr>
          <a:lstStyle/>
          <a:p>
            <a:pPr marL="457200" indent="-457200" algn="just">
              <a:lnSpc>
                <a:spcPct val="150000"/>
              </a:lnSpc>
            </a:pPr>
            <a:r>
              <a:rPr lang="pt-BR" dirty="0" smtClean="0">
                <a:latin typeface="Arial" pitchFamily="34" charset="0"/>
                <a:cs typeface="Arial" pitchFamily="34" charset="0"/>
              </a:rPr>
              <a:t>Descrição profunda e triangulação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dirty="0" smtClean="0">
                <a:latin typeface="Arial" pitchFamily="34" charset="0"/>
                <a:cs typeface="Arial" pitchFamily="34" charset="0"/>
              </a:rPr>
              <a:t>Utilização de diversas fontes de evidência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dirty="0" smtClean="0">
                <a:latin typeface="Arial" pitchFamily="34" charset="0"/>
                <a:cs typeface="Arial" pitchFamily="34" charset="0"/>
              </a:rPr>
              <a:t>Triangulação de informações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endParaRPr lang="pt-BR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pt-BR" dirty="0" smtClean="0">
                <a:latin typeface="Arial" pitchFamily="34" charset="0"/>
                <a:cs typeface="Arial" pitchFamily="34" charset="0"/>
              </a:rPr>
              <a:t>    Potencial inovador e exploratório na construção de uma teoria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dirty="0" smtClean="0">
                <a:latin typeface="Arial" pitchFamily="34" charset="0"/>
                <a:cs typeface="Arial" pitchFamily="34" charset="0"/>
              </a:rPr>
              <a:t>Por </a:t>
            </a:r>
            <a:r>
              <a:rPr lang="pt-BR" dirty="0" err="1" smtClean="0">
                <a:latin typeface="Arial" pitchFamily="34" charset="0"/>
                <a:cs typeface="Arial" pitchFamily="34" charset="0"/>
              </a:rPr>
              <a:t>frequentemente</a:t>
            </a:r>
            <a:r>
              <a:rPr lang="pt-BR" dirty="0" smtClean="0">
                <a:latin typeface="Arial" pitchFamily="34" charset="0"/>
                <a:cs typeface="Arial" pitchFamily="34" charset="0"/>
              </a:rPr>
              <a:t> apresentar um caráter exploratório pode impulsionar novas áreas para futuras pesquisas, ao isolar variáveis ​​e interações entre os fatores que não tenham sido previamente identificados no que se refere à sua possível influência sobre o comportamento investigado.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endParaRPr lang="pt-BR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endParaRPr lang="pt-BR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</a:pPr>
            <a:endParaRPr lang="pt-BR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</a:pPr>
            <a:endParaRPr lang="pt-BR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  <a:buNone/>
            </a:pPr>
            <a:endParaRPr lang="pt-BR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500034" y="714356"/>
            <a:ext cx="7715304" cy="4873752"/>
          </a:xfrm>
        </p:spPr>
        <p:txBody>
          <a:bodyPr>
            <a:normAutofit lnSpcReduction="10000"/>
          </a:bodyPr>
          <a:lstStyle/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Caso Único ou Atípico</a:t>
            </a:r>
          </a:p>
          <a:p>
            <a:pPr algn="just">
              <a:lnSpc>
                <a:spcPct val="150000"/>
              </a:lnSpc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Abordagem indutiva, de potencial inovador de estudos de caso, cujo comportamento investigado parece ser atípico, mas interessante do ponto de vista da teoria.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Casos selecionados cuidadosamente, ao longo de um contínuo de experiências, como casos extremos, casos críticos ou casos típicos possibilitam ao pesquisador explorar o alcance das possibilidades humanas em um domínio particular.</a:t>
            </a:r>
            <a:endParaRPr lang="pt-BR" sz="20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642910" y="500042"/>
            <a:ext cx="7467600" cy="4873752"/>
          </a:xfrm>
        </p:spPr>
        <p:txBody>
          <a:bodyPr>
            <a:normAutofit/>
          </a:bodyPr>
          <a:lstStyle/>
          <a:p>
            <a:pPr algn="just">
              <a:lnSpc>
                <a:spcPct val="150000"/>
              </a:lnSpc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Pesquisa Longitudinal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Outra vantagem do estudo de caso é que, para desenvolver um estudo em profundidade de apenas um ou alguns casos, é mais viável para analisar as mudanças por meio  de um projeto longitudinal/ transversal.</a:t>
            </a:r>
          </a:p>
          <a:p>
            <a:pPr algn="just">
              <a:lnSpc>
                <a:spcPct val="150000"/>
              </a:lnSpc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428596" y="285728"/>
            <a:ext cx="8286808" cy="4873752"/>
          </a:xfrm>
        </p:spPr>
        <p:txBody>
          <a:bodyPr>
            <a:noAutofit/>
          </a:bodyPr>
          <a:lstStyle/>
          <a:p>
            <a:pPr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Algumas desvantagens do estudo de  caso</a:t>
            </a:r>
          </a:p>
          <a:p>
            <a:pPr>
              <a:lnSpc>
                <a:spcPct val="150000"/>
              </a:lnSpc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Generalização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Uso de casos “anormais” para construir um modelo de comportamento “normal”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Questões relacionadas à descrição profunda e triangulação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Objetividade X subjetividade na pesquisa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Dados “orientados”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“Atrito”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Restrições quanto ao número de amostras (não paramétrico)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Questões éticas (anonimato e privacidade dos participantes do estudo)</a:t>
            </a:r>
            <a:endParaRPr lang="pt-BR" sz="20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642910" y="928670"/>
            <a:ext cx="7467600" cy="4873752"/>
          </a:xfrm>
        </p:spPr>
        <p:txBody>
          <a:bodyPr>
            <a:normAutofit fontScale="92500"/>
          </a:bodyPr>
          <a:lstStyle/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Generalização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Necessidade de se estabelecer a importância e validade externa dos resultados para além dos participantes da pesquisa.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Em comparação ao estudo experimental, o estudo de caso necessita de um controle maior sobre as variáveis externas.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Estudo de caso intrínseco:  compreensão de um caso particular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Estudo de caso instrumental: um caso particular é examinado principalmente para fornecer uma visão ou para redesenhar uma generalização.</a:t>
            </a:r>
          </a:p>
          <a:p>
            <a:pPr algn="just">
              <a:lnSpc>
                <a:spcPct val="150000"/>
              </a:lnSpc>
              <a:buNone/>
            </a:pPr>
            <a:endParaRPr lang="pt-BR" sz="20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571472" y="714356"/>
            <a:ext cx="7786742" cy="4873752"/>
          </a:xfrm>
        </p:spPr>
        <p:txBody>
          <a:bodyPr>
            <a:normAutofit fontScale="92500" lnSpcReduction="20000"/>
          </a:bodyPr>
          <a:lstStyle/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Casos “anormais”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Pode ser difícil interpretar os resultados por se tratar de patologias ou casos atípicos.</a:t>
            </a:r>
          </a:p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Objetividade X Subjetividade</a:t>
            </a:r>
          </a:p>
          <a:p>
            <a:pPr marL="457200" indent="-457200"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O pesquisador tem um grande envolvimento com o caso e com os dados coletados</a:t>
            </a:r>
          </a:p>
          <a:p>
            <a:pPr marL="457200" indent="-457200"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Quando os participantes do estudo são levados a relatar experiências de vida ou percepções, os dados, em si, são cheios de subjetividade.</a:t>
            </a:r>
          </a:p>
          <a:p>
            <a:pPr marL="457200" indent="-457200" algn="just"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O pesquisador deve ser cuidadoso com suas impressões, juízos de valor ao realizar a análise dos dados coletados.</a:t>
            </a:r>
          </a:p>
          <a:p>
            <a:pPr algn="just">
              <a:lnSpc>
                <a:spcPct val="150000"/>
              </a:lnSpc>
              <a:buFont typeface="Arial" pitchFamily="34" charset="0"/>
              <a:buChar char="•"/>
            </a:pPr>
            <a:endParaRPr lang="pt-BR" sz="20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642910" y="642918"/>
            <a:ext cx="7467600" cy="4873752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Atrito 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Questões de acessibilidade aos participantes do estudo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Quebra/ descontinuidade na pesquisa</a:t>
            </a:r>
          </a:p>
          <a:p>
            <a:pPr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Ética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Uso de pseudônimos não é garantia de anonimato e privacidade</a:t>
            </a:r>
            <a:endParaRPr lang="pt-BR" sz="20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500034" y="2000240"/>
            <a:ext cx="8001056" cy="1357322"/>
          </a:xfrm>
        </p:spPr>
        <p:txBody>
          <a:bodyPr>
            <a:noAutofit/>
          </a:bodyPr>
          <a:lstStyle/>
          <a:p>
            <a:pPr algn="just">
              <a:buNone/>
            </a:pPr>
            <a:endParaRPr lang="en-US" dirty="0" smtClean="0">
              <a:latin typeface="Arial" pitchFamily="34" charset="0"/>
              <a:cs typeface="Arial" pitchFamily="34" charset="0"/>
            </a:endParaRPr>
          </a:p>
          <a:p>
            <a:pPr algn="just">
              <a:buNone/>
            </a:pPr>
            <a:r>
              <a:rPr lang="en-US" dirty="0" smtClean="0">
                <a:latin typeface="Arial" pitchFamily="34" charset="0"/>
                <a:cs typeface="Arial" pitchFamily="34" charset="0"/>
              </a:rPr>
              <a:t>    DUFF, P. A. Defining, describing, and defending case study research. In: </a:t>
            </a:r>
            <a:r>
              <a:rPr lang="en-US" b="1" dirty="0" smtClean="0">
                <a:latin typeface="Arial" pitchFamily="34" charset="0"/>
                <a:cs typeface="Arial" pitchFamily="34" charset="0"/>
              </a:rPr>
              <a:t>Case study research in Applied Linguistics</a:t>
            </a:r>
            <a:r>
              <a:rPr lang="en-US" dirty="0" smtClean="0">
                <a:latin typeface="Arial" pitchFamily="34" charset="0"/>
                <a:cs typeface="Arial" pitchFamily="34" charset="0"/>
              </a:rPr>
              <a:t>. New York: Lawrence Erlbaum Associates, 2008. </a:t>
            </a:r>
            <a:r>
              <a:rPr lang="en-US" dirty="0" err="1" smtClean="0">
                <a:latin typeface="Arial" pitchFamily="34" charset="0"/>
                <a:cs typeface="Arial" pitchFamily="34" charset="0"/>
              </a:rPr>
              <a:t>ch</a:t>
            </a:r>
            <a:r>
              <a:rPr lang="en-US" dirty="0" smtClean="0">
                <a:latin typeface="Arial" pitchFamily="34" charset="0"/>
                <a:cs typeface="Arial" pitchFamily="34" charset="0"/>
              </a:rPr>
              <a:t>. 2, p. 21-59.</a:t>
            </a:r>
            <a:endParaRPr lang="pt-BR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85786" y="857232"/>
            <a:ext cx="3186106" cy="560406"/>
          </a:xfrm>
        </p:spPr>
        <p:txBody>
          <a:bodyPr/>
          <a:lstStyle/>
          <a:p>
            <a:r>
              <a:rPr lang="pt-BR" dirty="0" smtClean="0">
                <a:latin typeface="Arial" pitchFamily="34" charset="0"/>
                <a:cs typeface="Arial" pitchFamily="34" charset="0"/>
              </a:rPr>
              <a:t>Estudo De Caso</a:t>
            </a:r>
            <a:endParaRPr lang="pt-BR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CaixaDeTexto 7"/>
          <p:cNvSpPr txBox="1"/>
          <p:nvPr/>
        </p:nvSpPr>
        <p:spPr>
          <a:xfrm>
            <a:off x="714348" y="2285992"/>
            <a:ext cx="5214974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pt-BR" sz="2000" dirty="0" smtClean="0">
                <a:solidFill>
                  <a:schemeClr val="tx2"/>
                </a:solidFill>
                <a:latin typeface="Arial" pitchFamily="34" charset="0"/>
                <a:cs typeface="Arial" pitchFamily="34" charset="0"/>
              </a:rPr>
              <a:t>Características</a:t>
            </a:r>
          </a:p>
          <a:p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50000"/>
              </a:lnSpc>
              <a:buFont typeface="Courier New" pitchFamily="49" charset="0"/>
              <a:buChar char="o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 Pesquisa aplicada</a:t>
            </a:r>
          </a:p>
          <a:p>
            <a:pPr>
              <a:lnSpc>
                <a:spcPct val="150000"/>
              </a:lnSpc>
              <a:buFont typeface="Courier New" pitchFamily="49" charset="0"/>
              <a:buChar char="o"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 Abordagem qualitativa e/ ou quantitativa</a:t>
            </a:r>
          </a:p>
          <a:p>
            <a:pPr>
              <a:lnSpc>
                <a:spcPct val="150000"/>
              </a:lnSpc>
              <a:buFont typeface="Courier New" pitchFamily="49" charset="0"/>
              <a:buChar char="o"/>
            </a:pPr>
            <a:r>
              <a:rPr lang="pt-BR" sz="2000" dirty="0">
                <a:latin typeface="Arial" pitchFamily="34" charset="0"/>
                <a:cs typeface="Arial" pitchFamily="34" charset="0"/>
              </a:rPr>
              <a:t> </a:t>
            </a:r>
            <a:r>
              <a:rPr lang="pt-BR" sz="2000" dirty="0" smtClean="0">
                <a:latin typeface="Arial" pitchFamily="34" charset="0"/>
                <a:cs typeface="Arial" pitchFamily="34" charset="0"/>
              </a:rPr>
              <a:t>Finalidade: explicativa</a:t>
            </a:r>
          </a:p>
          <a:p>
            <a:pPr>
              <a:lnSpc>
                <a:spcPct val="150000"/>
              </a:lnSpc>
            </a:pPr>
            <a:endParaRPr lang="pt-BR" sz="20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ângulo 3"/>
          <p:cNvSpPr/>
          <p:nvPr/>
        </p:nvSpPr>
        <p:spPr>
          <a:xfrm>
            <a:off x="428596" y="142852"/>
            <a:ext cx="8072494" cy="69249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endParaRPr lang="pt-BR" sz="2400" dirty="0" smtClean="0">
              <a:solidFill>
                <a:schemeClr val="tx2"/>
              </a:solidFill>
              <a:latin typeface="Arial" pitchFamily="34" charset="0"/>
              <a:cs typeface="Arial" pitchFamily="34" charset="0"/>
            </a:endParaRPr>
          </a:p>
          <a:p>
            <a:pPr algn="just"/>
            <a:r>
              <a:rPr lang="pt-BR" sz="2400" dirty="0" smtClean="0">
                <a:solidFill>
                  <a:schemeClr val="tx2"/>
                </a:solidFill>
                <a:latin typeface="Arial" pitchFamily="34" charset="0"/>
                <a:cs typeface="Arial" pitchFamily="34" charset="0"/>
              </a:rPr>
              <a:t>Definições</a:t>
            </a:r>
          </a:p>
          <a:p>
            <a:pPr algn="just"/>
            <a:endParaRPr lang="pt-BR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200000"/>
              </a:lnSpc>
              <a:buFont typeface="Courier New" pitchFamily="49" charset="0"/>
              <a:buChar char="o"/>
            </a:pPr>
            <a:r>
              <a:rPr lang="pt-BR" dirty="0" smtClean="0">
                <a:latin typeface="Arial" pitchFamily="34" charset="0"/>
                <a:cs typeface="Arial" pitchFamily="34" charset="0"/>
              </a:rPr>
              <a:t> Design de pesquisa</a:t>
            </a:r>
          </a:p>
          <a:p>
            <a:pPr algn="just">
              <a:lnSpc>
                <a:spcPct val="200000"/>
              </a:lnSpc>
              <a:buFont typeface="Courier New" pitchFamily="49" charset="0"/>
              <a:buChar char="o"/>
            </a:pPr>
            <a:r>
              <a:rPr lang="pt-BR" dirty="0" smtClean="0">
                <a:latin typeface="Arial" pitchFamily="34" charset="0"/>
                <a:cs typeface="Arial" pitchFamily="34" charset="0"/>
              </a:rPr>
              <a:t> Método/ estratégia</a:t>
            </a:r>
          </a:p>
          <a:p>
            <a:pPr algn="just">
              <a:lnSpc>
                <a:spcPct val="200000"/>
              </a:lnSpc>
              <a:buFont typeface="Courier New" pitchFamily="49" charset="0"/>
              <a:buChar char="o"/>
            </a:pPr>
            <a:r>
              <a:rPr lang="pt-BR" dirty="0" smtClean="0">
                <a:latin typeface="Arial" pitchFamily="34" charset="0"/>
                <a:cs typeface="Arial" pitchFamily="34" charset="0"/>
              </a:rPr>
              <a:t> Estudo em profundidade de fenômenos sociais em seu contexto, sob a perspectiva dos participantes envolvidos em tal fenômeno. </a:t>
            </a:r>
          </a:p>
          <a:p>
            <a:pPr algn="just">
              <a:lnSpc>
                <a:spcPct val="200000"/>
              </a:lnSpc>
              <a:buFont typeface="Courier New" pitchFamily="49" charset="0"/>
              <a:buChar char="o"/>
            </a:pPr>
            <a:r>
              <a:rPr lang="pt-BR" dirty="0">
                <a:latin typeface="Arial" pitchFamily="34" charset="0"/>
                <a:cs typeface="Arial" pitchFamily="34" charset="0"/>
              </a:rPr>
              <a:t> I</a:t>
            </a:r>
            <a:r>
              <a:rPr lang="pt-BR" dirty="0" smtClean="0">
                <a:latin typeface="Arial" pitchFamily="34" charset="0"/>
                <a:cs typeface="Arial" pitchFamily="34" charset="0"/>
              </a:rPr>
              <a:t>nvestigação empírica de fenômenos contemporâneos em seu contexto, principalmente quando as fronteiras entre o fenômeno e seu contexto não estão claras. </a:t>
            </a:r>
          </a:p>
          <a:p>
            <a:pPr algn="just">
              <a:lnSpc>
                <a:spcPct val="200000"/>
              </a:lnSpc>
              <a:buFont typeface="Courier New" pitchFamily="49" charset="0"/>
              <a:buChar char="o"/>
            </a:pPr>
            <a:r>
              <a:rPr lang="pt-BR" dirty="0">
                <a:latin typeface="Arial" pitchFamily="34" charset="0"/>
                <a:cs typeface="Arial" pitchFamily="34" charset="0"/>
              </a:rPr>
              <a:t> D</a:t>
            </a:r>
            <a:r>
              <a:rPr lang="pt-BR" dirty="0" smtClean="0">
                <a:latin typeface="Arial" pitchFamily="34" charset="0"/>
                <a:cs typeface="Arial" pitchFamily="34" charset="0"/>
              </a:rPr>
              <a:t>escrição e análise de entidades específicas (objeto, pessoa, grupo, evento, estado, condição, processo </a:t>
            </a:r>
            <a:r>
              <a:rPr lang="pt-BR" dirty="0" err="1" smtClean="0">
                <a:latin typeface="Arial" pitchFamily="34" charset="0"/>
                <a:cs typeface="Arial" pitchFamily="34" charset="0"/>
              </a:rPr>
              <a:t>etc</a:t>
            </a:r>
            <a:r>
              <a:rPr lang="pt-BR" dirty="0" smtClean="0">
                <a:latin typeface="Arial" pitchFamily="34" charset="0"/>
                <a:cs typeface="Arial" pitchFamily="34" charset="0"/>
              </a:rPr>
              <a:t>)  (Psicologia)</a:t>
            </a:r>
          </a:p>
          <a:p>
            <a:pPr algn="just">
              <a:lnSpc>
                <a:spcPct val="200000"/>
              </a:lnSpc>
            </a:pPr>
            <a:endParaRPr lang="pt-BR" dirty="0" smtClean="0">
              <a:latin typeface="Arial" pitchFamily="34" charset="0"/>
              <a:cs typeface="Arial" pitchFamily="34" charset="0"/>
            </a:endParaRPr>
          </a:p>
          <a:p>
            <a:pPr algn="just">
              <a:buFont typeface="Courier New" pitchFamily="49" charset="0"/>
              <a:buChar char="o"/>
            </a:pPr>
            <a:endParaRPr lang="pt-BR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714348" y="1142984"/>
            <a:ext cx="7467600" cy="4873752"/>
          </a:xfrm>
        </p:spPr>
        <p:txBody>
          <a:bodyPr>
            <a:normAutofit/>
          </a:bodyPr>
          <a:lstStyle/>
          <a:p>
            <a:pPr algn="just">
              <a:lnSpc>
                <a:spcPct val="150000"/>
              </a:lnSpc>
            </a:pPr>
            <a:r>
              <a:rPr lang="pt-BR" sz="1800" dirty="0" smtClean="0">
                <a:latin typeface="Arial" pitchFamily="34" charset="0"/>
                <a:cs typeface="Arial" pitchFamily="34" charset="0"/>
              </a:rPr>
              <a:t>Método para estudar os fenômenos sociais por meio da análise aprofundada de um caso individual. O caso pode ser uma pessoa, um grupo, um episódio, um processo, uma comunidade,  uma sociedade, ou qualquer outra instância da vida social (Sociologia)</a:t>
            </a:r>
          </a:p>
          <a:p>
            <a:pPr algn="just">
              <a:lnSpc>
                <a:spcPct val="150000"/>
              </a:lnSpc>
              <a:buNone/>
            </a:pPr>
            <a:endParaRPr lang="pt-BR" sz="18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pt-BR" sz="1800" dirty="0" smtClean="0">
                <a:latin typeface="Arial" pitchFamily="34" charset="0"/>
                <a:cs typeface="Arial" pitchFamily="34" charset="0"/>
              </a:rPr>
              <a:t>Estudo de um fenômeno de interesse científico como revoluções, regimes governamentais, sistemas econômicos </a:t>
            </a:r>
            <a:r>
              <a:rPr lang="pt-BR" sz="1800" dirty="0" err="1" smtClean="0">
                <a:latin typeface="Arial" pitchFamily="34" charset="0"/>
                <a:cs typeface="Arial" pitchFamily="34" charset="0"/>
              </a:rPr>
              <a:t>etc</a:t>
            </a:r>
            <a:r>
              <a:rPr lang="pt-BR" sz="1800" dirty="0" smtClean="0">
                <a:latin typeface="Arial" pitchFamily="34" charset="0"/>
                <a:cs typeface="Arial" pitchFamily="34" charset="0"/>
              </a:rPr>
              <a:t>, com o objetivo de desenvolver uma teoria que explique semelhanças ou diferenças evidenciadas. (Ciências Políticas)</a:t>
            </a:r>
            <a:endParaRPr lang="pt-BR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pt-BR" sz="2400" dirty="0" smtClean="0"/>
              <a:t>Raízes Históricas Do Estudo De Caso Nas Ciências Sociais</a:t>
            </a:r>
            <a:endParaRPr lang="pt-BR" sz="2400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just">
              <a:lnSpc>
                <a:spcPct val="11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1781- 1783 – Dietrich </a:t>
            </a:r>
            <a:r>
              <a:rPr lang="pt-BR" sz="2000" dirty="0" err="1" smtClean="0">
                <a:latin typeface="Arial" pitchFamily="34" charset="0"/>
                <a:cs typeface="Arial" pitchFamily="34" charset="0"/>
              </a:rPr>
              <a:t>Tiedmann</a:t>
            </a:r>
            <a:r>
              <a:rPr lang="pt-BR" sz="2000" dirty="0" smtClean="0">
                <a:latin typeface="Arial" pitchFamily="34" charset="0"/>
                <a:cs typeface="Arial" pitchFamily="34" charset="0"/>
              </a:rPr>
              <a:t>. </a:t>
            </a:r>
          </a:p>
          <a:p>
            <a:pPr algn="just">
              <a:lnSpc>
                <a:spcPct val="110000"/>
              </a:lnSpc>
              <a:buNone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    Observação do desenvolvimento infantil</a:t>
            </a:r>
          </a:p>
          <a:p>
            <a:pPr algn="just">
              <a:lnSpc>
                <a:spcPct val="11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1877 – Darwin </a:t>
            </a:r>
          </a:p>
          <a:p>
            <a:pPr algn="just">
              <a:lnSpc>
                <a:spcPct val="110000"/>
              </a:lnSpc>
              <a:buNone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     Observação do desenvolvimento infantil</a:t>
            </a:r>
          </a:p>
          <a:p>
            <a:pPr algn="just">
              <a:lnSpc>
                <a:spcPct val="11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Final do séc. XIX – </a:t>
            </a:r>
            <a:r>
              <a:rPr lang="pt-BR" sz="2000" dirty="0" err="1" smtClean="0">
                <a:latin typeface="Arial" pitchFamily="34" charset="0"/>
                <a:cs typeface="Arial" pitchFamily="34" charset="0"/>
              </a:rPr>
              <a:t>Ebbinghaus</a:t>
            </a: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10000"/>
              </a:lnSpc>
              <a:buNone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    Estudos sobre a memória</a:t>
            </a:r>
          </a:p>
          <a:p>
            <a:pPr algn="just">
              <a:lnSpc>
                <a:spcPct val="11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Piaget - Observação do desenvolvimento cognitivo infantil</a:t>
            </a:r>
          </a:p>
          <a:p>
            <a:pPr algn="just">
              <a:lnSpc>
                <a:spcPct val="11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1977 – </a:t>
            </a:r>
            <a:r>
              <a:rPr lang="pt-BR" sz="2000" dirty="0" err="1" smtClean="0">
                <a:latin typeface="Arial" pitchFamily="34" charset="0"/>
                <a:cs typeface="Arial" pitchFamily="34" charset="0"/>
              </a:rPr>
              <a:t>Vaillant´</a:t>
            </a:r>
            <a:r>
              <a:rPr lang="pt-BR" sz="2000" dirty="0" smtClean="0">
                <a:latin typeface="Arial" pitchFamily="34" charset="0"/>
                <a:cs typeface="Arial" pitchFamily="34" charset="0"/>
              </a:rPr>
              <a:t>s</a:t>
            </a:r>
          </a:p>
          <a:p>
            <a:pPr algn="just">
              <a:lnSpc>
                <a:spcPct val="110000"/>
              </a:lnSpc>
              <a:buNone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     Estudo sobre saúde mental</a:t>
            </a:r>
          </a:p>
          <a:p>
            <a:pPr algn="just">
              <a:lnSpc>
                <a:spcPct val="11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1978 – </a:t>
            </a:r>
            <a:r>
              <a:rPr lang="pt-BR" sz="2000" dirty="0" err="1" smtClean="0">
                <a:latin typeface="Arial" pitchFamily="34" charset="0"/>
                <a:cs typeface="Arial" pitchFamily="34" charset="0"/>
              </a:rPr>
              <a:t>Levinson</a:t>
            </a: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10000"/>
              </a:lnSpc>
              <a:buNone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     Desenvolveu a teoria do desenvolvimento masculino</a:t>
            </a:r>
          </a:p>
          <a:p>
            <a:pPr algn="just">
              <a:lnSpc>
                <a:spcPct val="110000"/>
              </a:lnSpc>
              <a:buFont typeface="Courier New" pitchFamily="49" charset="0"/>
              <a:buChar char="o"/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10000"/>
              </a:lnSpc>
              <a:buNone/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10000"/>
              </a:lnSpc>
              <a:buNone/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10000"/>
              </a:lnSpc>
              <a:buNone/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10000"/>
              </a:lnSpc>
              <a:buNone/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10000"/>
              </a:lnSpc>
              <a:buNone/>
            </a:pPr>
            <a:endParaRPr lang="pt-BR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500034" y="857232"/>
            <a:ext cx="7858180" cy="4873752"/>
          </a:xfrm>
        </p:spPr>
        <p:txBody>
          <a:bodyPr>
            <a:normAutofit/>
          </a:bodyPr>
          <a:lstStyle/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Surgem críticas ao estudo de caso, como dificuldade de generalização, validação científica. “</a:t>
            </a:r>
            <a:r>
              <a:rPr lang="pt-BR" sz="2000" dirty="0" err="1" smtClean="0">
                <a:latin typeface="Arial" pitchFamily="34" charset="0"/>
                <a:cs typeface="Arial" pitchFamily="34" charset="0"/>
              </a:rPr>
              <a:t>romantização</a:t>
            </a:r>
            <a:r>
              <a:rPr lang="pt-BR" sz="2000" dirty="0" smtClean="0">
                <a:latin typeface="Arial" pitchFamily="34" charset="0"/>
                <a:cs typeface="Arial" pitchFamily="34" charset="0"/>
              </a:rPr>
              <a:t> do sujeito” em casos de identificação de comportamentos “desviantes” e a criação da ilusão de que a solução para um problema social foi encontrada.</a:t>
            </a:r>
          </a:p>
          <a:p>
            <a:pPr algn="just">
              <a:lnSpc>
                <a:spcPct val="150000"/>
              </a:lnSpc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Entre 1960 e 1970 houve uma queda acentuada de publicações envolvendo estudo de caso, à medida que novos métodos de pesquisa foram se desenvolvendo.</a:t>
            </a:r>
          </a:p>
          <a:p>
            <a:pPr algn="just">
              <a:lnSpc>
                <a:spcPct val="150000"/>
              </a:lnSpc>
            </a:pPr>
            <a:endParaRPr lang="pt-BR" sz="20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28596" y="500042"/>
            <a:ext cx="7901014" cy="703282"/>
          </a:xfrm>
        </p:spPr>
        <p:txBody>
          <a:bodyPr>
            <a:normAutofit/>
          </a:bodyPr>
          <a:lstStyle/>
          <a:p>
            <a:r>
              <a:rPr lang="pt-BR" sz="2500" dirty="0" smtClean="0">
                <a:latin typeface="Arial" pitchFamily="34" charset="0"/>
                <a:cs typeface="Arial" pitchFamily="34" charset="0"/>
              </a:rPr>
              <a:t>Finalidades E Fundamentos Do Estudo De Caso</a:t>
            </a:r>
            <a:endParaRPr lang="pt-BR" sz="25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500034" y="1571612"/>
            <a:ext cx="7467600" cy="4873752"/>
          </a:xfrm>
        </p:spPr>
        <p:txBody>
          <a:bodyPr>
            <a:normAutofit/>
          </a:bodyPr>
          <a:lstStyle/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O estudo de caso é categorizado de acordo com o objetivo principal da pesquisa.  Yin (2003) sugere a seguinte tipologia:</a:t>
            </a:r>
          </a:p>
          <a:p>
            <a:pPr>
              <a:lnSpc>
                <a:spcPct val="150000"/>
              </a:lnSpc>
              <a:buNone/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50000"/>
              </a:lnSpc>
              <a:buNone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   1- Exploratório</a:t>
            </a:r>
          </a:p>
          <a:p>
            <a:pPr>
              <a:lnSpc>
                <a:spcPct val="150000"/>
              </a:lnSpc>
              <a:buNone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   2 – Descritivo</a:t>
            </a:r>
          </a:p>
          <a:p>
            <a:pPr>
              <a:lnSpc>
                <a:spcPct val="150000"/>
              </a:lnSpc>
              <a:buNone/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   3 - Explanatório ou explicativo</a:t>
            </a:r>
          </a:p>
          <a:p>
            <a:pPr algn="just">
              <a:lnSpc>
                <a:spcPct val="150000"/>
              </a:lnSpc>
              <a:buNone/>
            </a:pPr>
            <a:r>
              <a:rPr lang="pt-BR" sz="2000" dirty="0" smtClean="0"/>
              <a:t>    </a:t>
            </a:r>
            <a:endParaRPr lang="pt-BR" sz="20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sz="quarter" idx="1"/>
          </p:nvPr>
        </p:nvSpPr>
        <p:spPr>
          <a:xfrm>
            <a:off x="428596" y="714356"/>
            <a:ext cx="8001056" cy="5214974"/>
          </a:xfrm>
        </p:spPr>
        <p:txBody>
          <a:bodyPr>
            <a:normAutofit lnSpcReduction="10000"/>
          </a:bodyPr>
          <a:lstStyle/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Um estudo de caso exploratório (seja com base em casos únicos ou múltiplos) destina-se a definir questões e hipóteses para um estudo </a:t>
            </a:r>
            <a:r>
              <a:rPr lang="pt-BR" sz="2000" dirty="0" err="1" smtClean="0">
                <a:latin typeface="Arial" pitchFamily="34" charset="0"/>
                <a:cs typeface="Arial" pitchFamily="34" charset="0"/>
              </a:rPr>
              <a:t>subsequente</a:t>
            </a:r>
            <a:r>
              <a:rPr lang="pt-BR" sz="2000" dirty="0" smtClean="0">
                <a:latin typeface="Arial" pitchFamily="34" charset="0"/>
                <a:cs typeface="Arial" pitchFamily="34" charset="0"/>
              </a:rPr>
              <a:t> ou para determinar a viabilidade dos procedimentos de pesquisa a serem utilizados no estudo.</a:t>
            </a:r>
          </a:p>
          <a:p>
            <a:pPr algn="just">
              <a:lnSpc>
                <a:spcPct val="150000"/>
              </a:lnSpc>
              <a:buNone/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Um estudo de caso descritivo apresenta a descrição completa de um fenômeno dentro de seu contexto.</a:t>
            </a:r>
          </a:p>
          <a:p>
            <a:pPr algn="just">
              <a:lnSpc>
                <a:spcPct val="150000"/>
              </a:lnSpc>
              <a:buNone/>
            </a:pPr>
            <a:endParaRPr lang="pt-BR" sz="2000" dirty="0" smtClean="0">
              <a:latin typeface="Arial" pitchFamily="34" charset="0"/>
              <a:cs typeface="Arial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pt-BR" sz="2000" dirty="0" smtClean="0">
                <a:latin typeface="Arial" pitchFamily="34" charset="0"/>
                <a:cs typeface="Arial" pitchFamily="34" charset="0"/>
              </a:rPr>
              <a:t>Um estudo de caso explanatório apresenta relações de causa e efeito. Identifica fatores que determinam ou contribuem para a ocorrência dos fenômenos.</a:t>
            </a:r>
            <a:endParaRPr lang="pt-BR" sz="20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alcão Envidraçado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alcão Envidraçado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Balcão Envidraçado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615</TotalTime>
  <Words>1041</Words>
  <Application>Microsoft Office PowerPoint</Application>
  <PresentationFormat>Apresentação na tela (4:3)</PresentationFormat>
  <Paragraphs>110</Paragraphs>
  <Slides>18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18</vt:i4>
      </vt:variant>
    </vt:vector>
  </HeadingPairs>
  <TitlesOfParts>
    <vt:vector size="19" baseType="lpstr">
      <vt:lpstr>Balcão Envidraçado</vt:lpstr>
      <vt:lpstr>Centro federal de educação tecnológica de minas gerais diretoria de pesquisa E pós- graduação mestrado em estudos de linguagens</vt:lpstr>
      <vt:lpstr>Slide 2</vt:lpstr>
      <vt:lpstr>Estudo De Caso</vt:lpstr>
      <vt:lpstr>Slide 4</vt:lpstr>
      <vt:lpstr>Slide 5</vt:lpstr>
      <vt:lpstr>Raízes Históricas Do Estudo De Caso Nas Ciências Sociais</vt:lpstr>
      <vt:lpstr>Slide 7</vt:lpstr>
      <vt:lpstr>Finalidades E Fundamentos Do Estudo De Caso</vt:lpstr>
      <vt:lpstr>Slide 9</vt:lpstr>
      <vt:lpstr>Slide 10</vt:lpstr>
      <vt:lpstr>Vantagens E Desvantagens Do Estudo De Caso</vt:lpstr>
      <vt:lpstr>Slide 12</vt:lpstr>
      <vt:lpstr>Slide 13</vt:lpstr>
      <vt:lpstr>Slide 14</vt:lpstr>
      <vt:lpstr>Slide 15</vt:lpstr>
      <vt:lpstr>Slide 16</vt:lpstr>
      <vt:lpstr>Slide 17</vt:lpstr>
      <vt:lpstr>Slide 18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Centro Federal de Educação Tecnológica de Minas Gerais Diretoria de Pesquisa e Pós- Graduação Mestrado em Estudos de Linguagens</dc:title>
  <dc:creator>janinemarta_adm</dc:creator>
  <cp:lastModifiedBy>Janine Pereira</cp:lastModifiedBy>
  <cp:revision>67</cp:revision>
  <dcterms:created xsi:type="dcterms:W3CDTF">2015-03-31T12:50:44Z</dcterms:created>
  <dcterms:modified xsi:type="dcterms:W3CDTF">2015-04-22T20:02:27Z</dcterms:modified>
</cp:coreProperties>
</file>

<file path=docProps/thumbnail.jpeg>
</file>