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77050" cy="965676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95725" y="0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679F3-ADAF-4183-AB56-85BE2E2DC10A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95725" y="9172575"/>
            <a:ext cx="2979738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2C29D-C131-4C1D-BB70-6DB6124C8612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60C43-4D14-459C-A8DB-B899F872DC50}" type="datetimeFigureOut">
              <a:rPr lang="pt-BR" smtClean="0"/>
              <a:t>28/04/2015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711B0-3BAC-4756-82C8-2A7882AA55D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564904"/>
            <a:ext cx="9144000" cy="1872208"/>
          </a:xfrm>
        </p:spPr>
        <p:txBody>
          <a:bodyPr>
            <a:noAutofit/>
          </a:bodyPr>
          <a:lstStyle/>
          <a:p>
            <a:r>
              <a:rPr lang="pt-BR" sz="4000" b="1" dirty="0" smtClean="0"/>
              <a:t>QUESTIONÁRIOS:</a:t>
            </a: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3200" dirty="0" smtClean="0"/>
              <a:t>Tipos </a:t>
            </a:r>
            <a:r>
              <a:rPr lang="pt-BR" sz="3200" dirty="0"/>
              <a:t>estruturados (fechados), semiestruturados (semiabertos), não estruturados (abertos)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87624" y="4509120"/>
            <a:ext cx="6768752" cy="1368152"/>
          </a:xfrm>
        </p:spPr>
        <p:txBody>
          <a:bodyPr>
            <a:noAutofit/>
          </a:bodyPr>
          <a:lstStyle/>
          <a:p>
            <a:r>
              <a:rPr lang="pt-BR" sz="2000" i="1" dirty="0"/>
              <a:t>DÖRNYEI, Z. </a:t>
            </a:r>
            <a:r>
              <a:rPr lang="pt-BR" sz="2000" i="1" dirty="0" err="1"/>
              <a:t>Constructing</a:t>
            </a:r>
            <a:r>
              <a:rPr lang="pt-BR" sz="2000" i="1" dirty="0"/>
              <a:t> </a:t>
            </a:r>
            <a:r>
              <a:rPr lang="pt-BR" sz="2000" i="1" dirty="0" err="1"/>
              <a:t>the</a:t>
            </a:r>
            <a:r>
              <a:rPr lang="pt-BR" sz="2000" i="1" dirty="0"/>
              <a:t> </a:t>
            </a:r>
            <a:r>
              <a:rPr lang="pt-BR" sz="2000" i="1" dirty="0" err="1"/>
              <a:t>questionnaire</a:t>
            </a:r>
            <a:r>
              <a:rPr lang="pt-BR" sz="2000" i="1" dirty="0"/>
              <a:t>. </a:t>
            </a:r>
            <a:r>
              <a:rPr lang="pt-BR" sz="2000" b="1" i="1" dirty="0" err="1"/>
              <a:t>Questionnaires</a:t>
            </a:r>
            <a:r>
              <a:rPr lang="pt-BR" sz="2000" b="1" i="1" dirty="0"/>
              <a:t> in </a:t>
            </a:r>
            <a:r>
              <a:rPr lang="pt-BR" sz="2000" b="1" i="1" dirty="0" err="1"/>
              <a:t>second</a:t>
            </a:r>
            <a:r>
              <a:rPr lang="pt-BR" sz="2000" b="1" i="1" dirty="0"/>
              <a:t> </a:t>
            </a:r>
            <a:r>
              <a:rPr lang="pt-BR" sz="2000" b="1" i="1" dirty="0" err="1"/>
              <a:t>language</a:t>
            </a:r>
            <a:r>
              <a:rPr lang="pt-BR" sz="2000" b="1" i="1" dirty="0"/>
              <a:t> research</a:t>
            </a:r>
            <a:r>
              <a:rPr lang="pt-BR" sz="2000" i="1" dirty="0"/>
              <a:t>: </a:t>
            </a:r>
            <a:r>
              <a:rPr lang="pt-BR" sz="2000" i="1" dirty="0" err="1"/>
              <a:t>construction</a:t>
            </a:r>
            <a:r>
              <a:rPr lang="pt-BR" sz="2000" i="1" dirty="0"/>
              <a:t>, </a:t>
            </a:r>
            <a:r>
              <a:rPr lang="pt-BR" sz="2000" i="1" dirty="0" err="1"/>
              <a:t>administration</a:t>
            </a:r>
            <a:r>
              <a:rPr lang="pt-BR" sz="2000" i="1" dirty="0"/>
              <a:t> </a:t>
            </a:r>
            <a:r>
              <a:rPr lang="pt-BR" sz="2000" i="1" dirty="0" err="1"/>
              <a:t>and</a:t>
            </a:r>
            <a:r>
              <a:rPr lang="pt-BR" sz="2000" i="1" dirty="0"/>
              <a:t> </a:t>
            </a:r>
            <a:r>
              <a:rPr lang="pt-BR" sz="2000" i="1" dirty="0" err="1"/>
              <a:t>processing</a:t>
            </a:r>
            <a:r>
              <a:rPr lang="pt-BR" sz="2000" i="1" dirty="0"/>
              <a:t>. USA: Lawrence </a:t>
            </a:r>
            <a:r>
              <a:rPr lang="pt-BR" sz="2000" i="1" dirty="0" err="1"/>
              <a:t>Erlbaum</a:t>
            </a:r>
            <a:r>
              <a:rPr lang="pt-BR" sz="2000" i="1" dirty="0"/>
              <a:t> </a:t>
            </a:r>
            <a:r>
              <a:rPr lang="pt-BR" sz="2000" i="1" dirty="0" err="1"/>
              <a:t>Associates</a:t>
            </a:r>
            <a:r>
              <a:rPr lang="pt-BR" sz="2000" i="1" dirty="0"/>
              <a:t>, </a:t>
            </a:r>
            <a:r>
              <a:rPr lang="pt-BR" sz="2000" i="1" dirty="0" err="1"/>
              <a:t>Publishers</a:t>
            </a:r>
            <a:r>
              <a:rPr lang="pt-BR" sz="2000" i="1" dirty="0"/>
              <a:t>, 2003</a:t>
            </a:r>
            <a:r>
              <a:rPr lang="pt-BR" sz="2000" i="1" dirty="0" smtClean="0"/>
              <a:t>. Páginas: 35 a 50.</a:t>
            </a:r>
            <a:endParaRPr lang="pt-BR" sz="2000" i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0671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CaixaDeTexto 4"/>
          <p:cNvSpPr txBox="1"/>
          <p:nvPr/>
        </p:nvSpPr>
        <p:spPr>
          <a:xfrm>
            <a:off x="0" y="1124744"/>
            <a:ext cx="9144000" cy="1166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CENTRO FEDERAL DE EDUCAÇÃO TECNOLÓGICA DE MINAS GERAIS</a:t>
            </a:r>
          </a:p>
          <a:p>
            <a:pPr algn="ctr">
              <a:lnSpc>
                <a:spcPct val="150000"/>
              </a:lnSpc>
            </a:pPr>
            <a:r>
              <a:rPr lang="pt-B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DIRETORIA DE PESQUISA E PÓS-GRADUAÇÃO</a:t>
            </a:r>
          </a:p>
          <a:p>
            <a:pPr algn="ctr">
              <a:lnSpc>
                <a:spcPct val="150000"/>
              </a:lnSpc>
            </a:pPr>
            <a:r>
              <a:rPr lang="pt-B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DE PÓS-GRADUAÇÃO EM ESTUDOS DE LINGUAGENS</a:t>
            </a:r>
          </a:p>
          <a:p>
            <a:pPr algn="ctr">
              <a:lnSpc>
                <a:spcPct val="150000"/>
              </a:lnSpc>
            </a:pPr>
            <a:r>
              <a:rPr lang="pt-BR" sz="12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METODOLOGIA DE PESQUISA</a:t>
            </a:r>
            <a:endParaRPr lang="pt-BR" sz="12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0" y="587727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6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Joubert Amaral</a:t>
            </a:r>
            <a:endParaRPr lang="pt-BR" sz="1600" b="1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BR" sz="16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Abril, 2015</a:t>
            </a:r>
            <a:endParaRPr lang="pt-BR" sz="16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 algn="ctr">
              <a:buNone/>
            </a:pPr>
            <a:r>
              <a:rPr lang="pt-BR" sz="2400" b="1" i="1" dirty="0" smtClean="0"/>
              <a:t>Escala </a:t>
            </a:r>
            <a:r>
              <a:rPr lang="pt-BR" sz="2400" b="1" i="1" dirty="0" err="1" smtClean="0"/>
              <a:t>Likert</a:t>
            </a:r>
            <a:endParaRPr lang="pt-BR" dirty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Para calcular os resultados, para cada opção de resposta é atribuído um número para fins de pontuação (ex: 5 para “concorda totalmente” e 1 para “discordo Totalmente”).</a:t>
            </a:r>
            <a:endParaRPr lang="pt-BR" i="1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</a:p>
          <a:p>
            <a:pPr algn="ctr">
              <a:buNone/>
            </a:pPr>
            <a:r>
              <a:rPr lang="pt-BR" dirty="0" smtClean="0"/>
              <a:t> </a:t>
            </a:r>
          </a:p>
          <a:p>
            <a:r>
              <a:rPr lang="pt-BR" b="1" i="1" dirty="0" smtClean="0"/>
              <a:t>Escala de diferencial semântico (</a:t>
            </a:r>
            <a:r>
              <a:rPr lang="pt-BR" b="1" i="1" dirty="0" err="1" smtClean="0"/>
              <a:t>Semantic</a:t>
            </a:r>
            <a:r>
              <a:rPr lang="pt-BR" b="1" i="1" dirty="0" smtClean="0"/>
              <a:t> </a:t>
            </a:r>
            <a:r>
              <a:rPr lang="pt-BR" b="1" i="1" dirty="0" err="1" smtClean="0"/>
              <a:t>differential</a:t>
            </a:r>
            <a:r>
              <a:rPr lang="pt-BR" b="1" i="1" dirty="0" smtClean="0"/>
              <a:t> </a:t>
            </a:r>
            <a:r>
              <a:rPr lang="pt-BR" b="1" i="1" dirty="0" err="1" smtClean="0"/>
              <a:t>scales</a:t>
            </a:r>
            <a:r>
              <a:rPr lang="pt-BR" b="1" i="1" dirty="0" smtClean="0"/>
              <a:t>): </a:t>
            </a:r>
            <a:r>
              <a:rPr lang="pt-BR" dirty="0" smtClean="0"/>
              <a:t>Também podemos usar esta escala para certos fins de medição. Aqui, os entrevistados são convidados a indicar suas respostas, marcando um contínuo (com um visto ou um 'X') entre dois pontos extremos.</a:t>
            </a:r>
            <a:endParaRPr lang="pt-BR" dirty="0"/>
          </a:p>
          <a:p>
            <a:pPr algn="just"/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 algn="ctr">
              <a:buNone/>
            </a:pPr>
            <a:r>
              <a:rPr lang="pt-BR" sz="2400" b="1" i="1" dirty="0" smtClean="0"/>
              <a:t>Escala de diferencial semântico</a:t>
            </a:r>
            <a:endParaRPr lang="pt-BR" dirty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Exemplo:</a:t>
            </a:r>
          </a:p>
          <a:p>
            <a:pPr>
              <a:buNone/>
            </a:pPr>
            <a:endParaRPr lang="pt-BR" i="1" dirty="0" smtClean="0"/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Listening comprehension tasks are: </a:t>
            </a:r>
          </a:p>
          <a:p>
            <a:pPr>
              <a:buNone/>
            </a:pPr>
            <a:r>
              <a:rPr lang="en-US" dirty="0" smtClean="0"/>
              <a:t>difficult    :    :    :    :    : X : easy</a:t>
            </a:r>
          </a:p>
          <a:p>
            <a:pPr>
              <a:buNone/>
            </a:pPr>
            <a:r>
              <a:rPr lang="en-US" dirty="0" smtClean="0"/>
              <a:t>useless     : X :    :    :    :    : useful</a:t>
            </a:r>
            <a:endParaRPr lang="pt-BR" i="1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</a:p>
          <a:p>
            <a:pPr algn="ctr">
              <a:buNone/>
            </a:pPr>
            <a:r>
              <a:rPr lang="pt-BR" sz="2200" b="1" i="1" dirty="0" smtClean="0"/>
              <a:t>Outros tipos de Escala</a:t>
            </a:r>
            <a:endParaRPr lang="pt-BR" sz="2200" dirty="0" smtClean="0"/>
          </a:p>
          <a:p>
            <a:pPr algn="ctr">
              <a:buNone/>
            </a:pPr>
            <a:r>
              <a:rPr lang="pt-BR" dirty="0" smtClean="0"/>
              <a:t> </a:t>
            </a:r>
          </a:p>
          <a:p>
            <a:r>
              <a:rPr lang="pt-BR" b="1" i="1" dirty="0" smtClean="0"/>
              <a:t>Escala de avaliação numéricas (</a:t>
            </a:r>
            <a:r>
              <a:rPr lang="pt-BR" b="1" i="1" dirty="0" err="1" smtClean="0"/>
              <a:t>Semantic</a:t>
            </a:r>
            <a:r>
              <a:rPr lang="pt-BR" b="1" i="1" dirty="0" smtClean="0"/>
              <a:t> </a:t>
            </a:r>
            <a:r>
              <a:rPr lang="pt-BR" b="1" i="1" dirty="0" err="1" smtClean="0"/>
              <a:t>differential</a:t>
            </a:r>
            <a:r>
              <a:rPr lang="pt-BR" b="1" i="1" dirty="0" smtClean="0"/>
              <a:t> </a:t>
            </a:r>
            <a:r>
              <a:rPr lang="pt-BR" b="1" i="1" dirty="0" err="1" smtClean="0"/>
              <a:t>scales</a:t>
            </a:r>
            <a:r>
              <a:rPr lang="pt-BR" b="1" i="1" dirty="0" smtClean="0"/>
              <a:t>)</a:t>
            </a:r>
          </a:p>
          <a:p>
            <a:endParaRPr lang="pt-BR" b="1" i="1" dirty="0" smtClean="0"/>
          </a:p>
          <a:p>
            <a:r>
              <a:rPr lang="pt-BR" b="1" i="1" dirty="0" smtClean="0"/>
              <a:t>Itens de Verdadeiro ou Falso</a:t>
            </a:r>
            <a:endParaRPr lang="pt-BR" dirty="0"/>
          </a:p>
          <a:p>
            <a:pPr algn="just"/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/>
          </a:p>
          <a:p>
            <a:pPr algn="just"/>
            <a:r>
              <a:rPr lang="pt-BR" b="1" i="1" dirty="0" smtClean="0"/>
              <a:t>Itens de Múltipla Escolha: </a:t>
            </a:r>
            <a:r>
              <a:rPr lang="pt-BR" dirty="0" smtClean="0"/>
              <a:t>É frequentemente </a:t>
            </a:r>
            <a:r>
              <a:rPr lang="pt-BR" dirty="0"/>
              <a:t>usado </a:t>
            </a:r>
            <a:r>
              <a:rPr lang="pt-BR" dirty="0" smtClean="0"/>
              <a:t>em questionários, e o entrevistado poderá escolher entre uma ou mais opções (dependendo do que é pedido na questão). Caso </a:t>
            </a:r>
            <a:r>
              <a:rPr lang="pt-BR" dirty="0"/>
              <a:t>nenhum dos itens se </a:t>
            </a:r>
            <a:r>
              <a:rPr lang="pt-BR" dirty="0" smtClean="0"/>
              <a:t>apliquem, o entrevistado poderá </a:t>
            </a:r>
            <a:r>
              <a:rPr lang="pt-BR" dirty="0"/>
              <a:t>ter </a:t>
            </a:r>
            <a:r>
              <a:rPr lang="pt-BR" dirty="0" smtClean="0"/>
              <a:t>a opção </a:t>
            </a:r>
            <a:r>
              <a:rPr lang="pt-BR" dirty="0"/>
              <a:t>para deixar a pergunta sem resposta</a:t>
            </a:r>
            <a:r>
              <a:rPr lang="pt-BR" dirty="0" smtClean="0"/>
              <a:t>, ou responder a opção “Nenhuma das alternativas”.</a:t>
            </a:r>
            <a:endParaRPr lang="pt-BR" dirty="0"/>
          </a:p>
          <a:p>
            <a:pPr algn="just"/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/>
          </a:p>
          <a:p>
            <a:r>
              <a:rPr lang="pt-BR" b="1" i="1" dirty="0" smtClean="0"/>
              <a:t>Itens de Ordem de Classificação: </a:t>
            </a:r>
            <a:r>
              <a:rPr lang="pt-BR" dirty="0" smtClean="0"/>
              <a:t>Como </a:t>
            </a:r>
            <a:r>
              <a:rPr lang="pt-BR" dirty="0"/>
              <a:t>o nome sugere, esses itens contêm algum tipo de </a:t>
            </a:r>
            <a:r>
              <a:rPr lang="pt-BR" dirty="0" smtClean="0"/>
              <a:t>lista </a:t>
            </a:r>
            <a:r>
              <a:rPr lang="pt-BR" dirty="0"/>
              <a:t>e </a:t>
            </a:r>
            <a:r>
              <a:rPr lang="pt-BR" dirty="0" smtClean="0"/>
              <a:t>os entrevistados </a:t>
            </a:r>
            <a:r>
              <a:rPr lang="pt-BR" dirty="0"/>
              <a:t>são convidados a </a:t>
            </a:r>
            <a:r>
              <a:rPr lang="pt-BR" dirty="0" smtClean="0"/>
              <a:t>classificar </a:t>
            </a:r>
            <a:r>
              <a:rPr lang="pt-BR" dirty="0"/>
              <a:t>os itens através da atribuição de um número </a:t>
            </a:r>
            <a:r>
              <a:rPr lang="pt-BR" dirty="0" smtClean="0"/>
              <a:t>para cada um deles, de </a:t>
            </a:r>
            <a:r>
              <a:rPr lang="pt-BR" dirty="0"/>
              <a:t>acordo com suas preferências.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/>
          </a:p>
          <a:p>
            <a:r>
              <a:rPr lang="pt-BR" b="1" i="1" dirty="0" smtClean="0"/>
              <a:t>Itens Numéricos: </a:t>
            </a:r>
            <a:r>
              <a:rPr lang="pt-BR" dirty="0" smtClean="0"/>
              <a:t>Aparentemente faz parte de um questionário aberto (não estruturado), </a:t>
            </a:r>
            <a:r>
              <a:rPr lang="pt-BR" dirty="0"/>
              <a:t>mas </a:t>
            </a:r>
            <a:r>
              <a:rPr lang="pt-BR" dirty="0" smtClean="0"/>
              <a:t>na verdade pode ser fechada, pois pode pedir </a:t>
            </a:r>
            <a:r>
              <a:rPr lang="pt-BR" dirty="0"/>
              <a:t>um </a:t>
            </a:r>
            <a:r>
              <a:rPr lang="pt-BR" dirty="0" smtClean="0"/>
              <a:t>específico valor </a:t>
            </a:r>
            <a:r>
              <a:rPr lang="pt-BR" dirty="0"/>
              <a:t>numérico, tais como a idade do </a:t>
            </a:r>
            <a:r>
              <a:rPr lang="pt-BR" dirty="0" smtClean="0"/>
              <a:t>entrevistado </a:t>
            </a:r>
            <a:r>
              <a:rPr lang="pt-BR" dirty="0"/>
              <a:t>em anos, ou o número </a:t>
            </a:r>
            <a:r>
              <a:rPr lang="pt-BR" dirty="0" smtClean="0"/>
              <a:t>de línguas estrangeiras faladas </a:t>
            </a:r>
            <a:r>
              <a:rPr lang="pt-BR" dirty="0"/>
              <a:t>por uma pessoa. O que torna </a:t>
            </a:r>
            <a:r>
              <a:rPr lang="pt-BR" dirty="0" smtClean="0"/>
              <a:t>esse item em uma pergunta fechada, </a:t>
            </a:r>
            <a:r>
              <a:rPr lang="pt-BR" dirty="0"/>
              <a:t>é que </a:t>
            </a:r>
            <a:r>
              <a:rPr lang="pt-BR" dirty="0" smtClean="0"/>
              <a:t>podemos </a:t>
            </a:r>
            <a:r>
              <a:rPr lang="pt-BR" dirty="0"/>
              <a:t>antecipar o alcance </a:t>
            </a:r>
            <a:r>
              <a:rPr lang="pt-BR" dirty="0" smtClean="0"/>
              <a:t>das possíveis </a:t>
            </a:r>
            <a:r>
              <a:rPr lang="pt-BR" dirty="0"/>
              <a:t>respostas e tarefa do entrevistado é especificar um </a:t>
            </a:r>
            <a:r>
              <a:rPr lang="pt-BR" dirty="0" smtClean="0"/>
              <a:t>determinado valor </a:t>
            </a:r>
            <a:r>
              <a:rPr lang="pt-BR" dirty="0"/>
              <a:t>dentro </a:t>
            </a:r>
            <a:r>
              <a:rPr lang="pt-BR" dirty="0" smtClean="0"/>
              <a:t>de uma </a:t>
            </a:r>
            <a:r>
              <a:rPr lang="pt-BR" dirty="0"/>
              <a:t>gama prevista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/>
          </a:p>
          <a:p>
            <a:r>
              <a:rPr lang="pt-BR" b="1" i="1" dirty="0" smtClean="0"/>
              <a:t>Listas de Verificação: </a:t>
            </a:r>
            <a:r>
              <a:rPr lang="pt-BR" dirty="0"/>
              <a:t>são semelhantes aos itens da ordem de </a:t>
            </a:r>
            <a:r>
              <a:rPr lang="pt-BR" dirty="0" smtClean="0"/>
              <a:t>classificação, porém consiste em </a:t>
            </a:r>
            <a:r>
              <a:rPr lang="pt-BR" dirty="0"/>
              <a:t>uma </a:t>
            </a:r>
            <a:r>
              <a:rPr lang="pt-BR" dirty="0" smtClean="0"/>
              <a:t>lista de </a:t>
            </a:r>
            <a:r>
              <a:rPr lang="pt-BR" dirty="0"/>
              <a:t>termos descritivos, atributos, ou até mesmo objetos, e os </a:t>
            </a:r>
            <a:r>
              <a:rPr lang="pt-BR" dirty="0" smtClean="0"/>
              <a:t>entrevistados são instruídos a </a:t>
            </a:r>
            <a:r>
              <a:rPr lang="pt-BR" dirty="0"/>
              <a:t>marcar os itens da lista que se aplicam para </a:t>
            </a:r>
            <a:r>
              <a:rPr lang="pt-BR" dirty="0" smtClean="0"/>
              <a:t>a questão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1684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400" b="1" dirty="0" smtClean="0"/>
              <a:t>Questionário: </a:t>
            </a:r>
          </a:p>
          <a:p>
            <a:pPr algn="ctr">
              <a:buNone/>
            </a:pPr>
            <a:r>
              <a:rPr lang="pt-BR" sz="4400" b="1" dirty="0" smtClean="0"/>
              <a:t>Não Estruturado (</a:t>
            </a:r>
            <a:r>
              <a:rPr lang="pt-BR" sz="4400" b="1" i="1" dirty="0" err="1" smtClean="0"/>
              <a:t>Open-ended</a:t>
            </a:r>
            <a:r>
              <a:rPr lang="pt-BR" sz="4400" b="1" dirty="0" smtClean="0"/>
              <a:t>)</a:t>
            </a:r>
            <a:r>
              <a:rPr lang="pt-BR" sz="4400" dirty="0" smtClean="0"/>
              <a:t>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pPr marL="0" indent="0">
              <a:buNone/>
            </a:pPr>
            <a:r>
              <a:rPr lang="pt-BR" i="1" dirty="0" smtClean="0"/>
              <a:t>Questões </a:t>
            </a:r>
            <a:r>
              <a:rPr lang="pt-BR" i="1" dirty="0"/>
              <a:t>abertas</a:t>
            </a:r>
            <a:r>
              <a:rPr lang="pt-BR" dirty="0"/>
              <a:t> incluem itens em que a questão real não </a:t>
            </a:r>
            <a:r>
              <a:rPr lang="pt-BR" dirty="0" smtClean="0"/>
              <a:t>é seguida </a:t>
            </a:r>
            <a:r>
              <a:rPr lang="pt-BR" dirty="0"/>
              <a:t>por opções de </a:t>
            </a:r>
            <a:r>
              <a:rPr lang="pt-BR" dirty="0" smtClean="0"/>
              <a:t>respostas </a:t>
            </a:r>
            <a:r>
              <a:rPr lang="pt-BR" dirty="0"/>
              <a:t>para o entrevistado </a:t>
            </a:r>
            <a:r>
              <a:rPr lang="pt-BR" dirty="0" smtClean="0"/>
              <a:t>escolher</a:t>
            </a:r>
            <a:r>
              <a:rPr lang="pt-BR" dirty="0"/>
              <a:t>, </a:t>
            </a:r>
            <a:r>
              <a:rPr lang="pt-BR" dirty="0" smtClean="0"/>
              <a:t>mas sim </a:t>
            </a:r>
            <a:r>
              <a:rPr lang="pt-BR" dirty="0"/>
              <a:t>por algum espaço em branco (</a:t>
            </a:r>
            <a:r>
              <a:rPr lang="pt-BR" dirty="0" smtClean="0"/>
              <a:t>por exemplo</a:t>
            </a:r>
            <a:r>
              <a:rPr lang="pt-BR" dirty="0"/>
              <a:t>, linhas pontilhadas) para que o </a:t>
            </a:r>
            <a:r>
              <a:rPr lang="pt-BR" dirty="0" smtClean="0"/>
              <a:t>entrevistado preencha.</a:t>
            </a:r>
            <a:r>
              <a:rPr lang="pt-BR" dirty="0"/>
              <a:t> 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1684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400" b="1" dirty="0" smtClean="0"/>
              <a:t>Questionário: </a:t>
            </a:r>
          </a:p>
          <a:p>
            <a:pPr algn="ctr">
              <a:buNone/>
            </a:pPr>
            <a:r>
              <a:rPr lang="pt-BR" sz="4400" b="1" dirty="0" smtClean="0"/>
              <a:t>Estruturado (</a:t>
            </a:r>
            <a:r>
              <a:rPr lang="pt-BR" sz="4400" b="1" i="1" dirty="0" err="1" smtClean="0"/>
              <a:t>closed-ended</a:t>
            </a:r>
            <a:r>
              <a:rPr lang="pt-BR" sz="4400" b="1" dirty="0" smtClean="0"/>
              <a:t>)</a:t>
            </a:r>
            <a:r>
              <a:rPr lang="pt-BR" sz="4400" dirty="0" smtClean="0"/>
              <a:t>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pPr algn="just"/>
            <a:r>
              <a:rPr lang="pt-BR" b="1" i="1" dirty="0" smtClean="0"/>
              <a:t>Vantagens: </a:t>
            </a:r>
            <a:r>
              <a:rPr lang="pt-BR" dirty="0"/>
              <a:t>itens de formato aberto </a:t>
            </a:r>
            <a:r>
              <a:rPr lang="pt-BR" dirty="0" smtClean="0"/>
              <a:t>podem </a:t>
            </a:r>
            <a:r>
              <a:rPr lang="pt-BR" dirty="0"/>
              <a:t>fornecer </a:t>
            </a:r>
            <a:r>
              <a:rPr lang="pt-BR" dirty="0" smtClean="0"/>
              <a:t>maior "Riqueza</a:t>
            </a:r>
            <a:r>
              <a:rPr lang="pt-BR" dirty="0"/>
              <a:t>" </a:t>
            </a:r>
            <a:r>
              <a:rPr lang="pt-BR" dirty="0" smtClean="0"/>
              <a:t>de dados.</a:t>
            </a:r>
            <a:r>
              <a:rPr lang="pt-BR" dirty="0"/>
              <a:t> As respostas abertas </a:t>
            </a:r>
            <a:r>
              <a:rPr lang="pt-BR" dirty="0" smtClean="0"/>
              <a:t>podem oferecer exemplos </a:t>
            </a:r>
            <a:r>
              <a:rPr lang="pt-BR" dirty="0"/>
              <a:t>gráficos, </a:t>
            </a:r>
            <a:r>
              <a:rPr lang="pt-BR" dirty="0" smtClean="0"/>
              <a:t>citações </a:t>
            </a:r>
            <a:r>
              <a:rPr lang="pt-BR" dirty="0"/>
              <a:t>ilustrativas, e também </a:t>
            </a:r>
            <a:r>
              <a:rPr lang="pt-BR" dirty="0" smtClean="0"/>
              <a:t>podem nos levar </a:t>
            </a:r>
            <a:r>
              <a:rPr lang="pt-BR" dirty="0"/>
              <a:t>a </a:t>
            </a:r>
            <a:r>
              <a:rPr lang="pt-BR" dirty="0" smtClean="0"/>
              <a:t>identificar questões anteriormente não previstas.</a:t>
            </a:r>
            <a:endParaRPr lang="pt-BR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pPr algn="just"/>
            <a:r>
              <a:rPr lang="pt-BR" b="1" i="1" dirty="0" smtClean="0"/>
              <a:t>Desvantagem: </a:t>
            </a:r>
            <a:r>
              <a:rPr lang="pt-BR" dirty="0" smtClean="0"/>
              <a:t>Podem ocupar um tempo precioso e restringir as respostas do restante do questionário.</a:t>
            </a:r>
            <a:endParaRPr lang="pt-BR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r>
              <a:rPr lang="pt-BR" b="1" i="1" dirty="0" smtClean="0"/>
              <a:t>Perguntas abertas específicas: </a:t>
            </a:r>
            <a:r>
              <a:rPr lang="pt-BR" dirty="0" smtClean="0"/>
              <a:t>formular perguntas concretas sobre </a:t>
            </a:r>
            <a:r>
              <a:rPr lang="pt-BR" dirty="0"/>
              <a:t>o entrevistado</a:t>
            </a:r>
            <a:r>
              <a:rPr lang="pt-BR" dirty="0" smtClean="0"/>
              <a:t>, como atividades </a:t>
            </a:r>
            <a:r>
              <a:rPr lang="pt-BR" dirty="0"/>
              <a:t>passadas, ou </a:t>
            </a:r>
            <a:r>
              <a:rPr lang="pt-BR" dirty="0" smtClean="0"/>
              <a:t>preferências.</a:t>
            </a:r>
          </a:p>
          <a:p>
            <a:pPr marL="360363" indent="0">
              <a:buNone/>
            </a:pPr>
            <a:r>
              <a:rPr lang="pt-BR" b="1" dirty="0" smtClean="0"/>
              <a:t>Exemplo: </a:t>
            </a:r>
            <a:r>
              <a:rPr lang="pt-BR" i="1" dirty="0" smtClean="0"/>
              <a:t>Qual </a:t>
            </a:r>
            <a:r>
              <a:rPr lang="pt-BR" i="1" dirty="0"/>
              <a:t>é o seu programa de </a:t>
            </a:r>
            <a:r>
              <a:rPr lang="pt-BR" i="1" dirty="0" smtClean="0"/>
              <a:t>televisão favorito? Sabe falar quantas línguas?.</a:t>
            </a: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pPr algn="just"/>
            <a:r>
              <a:rPr lang="pt-BR" b="1" i="1" dirty="0" smtClean="0"/>
              <a:t>Perguntas de esclarecimento: </a:t>
            </a:r>
            <a:r>
              <a:rPr lang="pt-BR" dirty="0"/>
              <a:t>Certas respostas podem ser </a:t>
            </a:r>
            <a:r>
              <a:rPr lang="pt-BR" dirty="0" smtClean="0"/>
              <a:t>importantes para sua pesquisa, e assim, vale </a:t>
            </a:r>
            <a:r>
              <a:rPr lang="pt-BR" dirty="0"/>
              <a:t>a pena </a:t>
            </a:r>
            <a:r>
              <a:rPr lang="pt-BR" dirty="0" smtClean="0"/>
              <a:t>ter mais </a:t>
            </a:r>
            <a:r>
              <a:rPr lang="pt-BR" dirty="0"/>
              <a:t>esclarecimentos </a:t>
            </a:r>
            <a:r>
              <a:rPr lang="pt-BR" dirty="0" smtClean="0"/>
              <a:t>sobre elas.</a:t>
            </a:r>
            <a:endParaRPr lang="pt-BR" dirty="0"/>
          </a:p>
          <a:p>
            <a:endParaRPr lang="pt-BR" dirty="0" smtClean="0"/>
          </a:p>
          <a:p>
            <a:pPr marL="360363" indent="0">
              <a:buNone/>
            </a:pPr>
            <a:r>
              <a:rPr lang="pt-BR" b="1" dirty="0" smtClean="0"/>
              <a:t>Exemplo: </a:t>
            </a:r>
            <a:r>
              <a:rPr lang="pt-BR" i="1" dirty="0"/>
              <a:t>Se você </a:t>
            </a:r>
            <a:r>
              <a:rPr lang="pt-BR" i="1" dirty="0" smtClean="0"/>
              <a:t>avaliou nosso atendimento como “Ruim" </a:t>
            </a:r>
            <a:r>
              <a:rPr lang="pt-BR" i="1" dirty="0"/>
              <a:t>ou </a:t>
            </a:r>
            <a:r>
              <a:rPr lang="pt-BR" i="1" dirty="0" smtClean="0"/>
              <a:t>“Péssimo", </a:t>
            </a:r>
            <a:r>
              <a:rPr lang="pt-BR" i="1" dirty="0"/>
              <a:t>por favor, </a:t>
            </a:r>
            <a:r>
              <a:rPr lang="pt-BR" i="1" dirty="0" smtClean="0"/>
              <a:t>explique brevemente o porquê</a:t>
            </a:r>
            <a:r>
              <a:rPr lang="pt-BR" i="1" dirty="0"/>
              <a:t>. </a:t>
            </a:r>
            <a:r>
              <a:rPr lang="pt-BR" i="1" dirty="0" smtClean="0"/>
              <a:t>Escreva </a:t>
            </a:r>
            <a:r>
              <a:rPr lang="pt-BR" i="1" dirty="0"/>
              <a:t>aqui </a:t>
            </a:r>
            <a:r>
              <a:rPr lang="pt-BR" i="1" dirty="0" smtClean="0"/>
              <a:t>sua </a:t>
            </a:r>
            <a:r>
              <a:rPr lang="pt-BR" i="1" dirty="0"/>
              <a:t>resposta</a:t>
            </a:r>
            <a:r>
              <a:rPr lang="pt-BR" i="1" dirty="0" smtClean="0"/>
              <a:t>:</a:t>
            </a:r>
            <a:endParaRPr lang="pt-BR" i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r>
              <a:rPr lang="pt-BR" b="1" i="1" dirty="0" smtClean="0"/>
              <a:t>Sentença de Conclusão: </a:t>
            </a:r>
            <a:r>
              <a:rPr lang="pt-BR" dirty="0" smtClean="0"/>
              <a:t>Trata de uma frase inacabada para completar, e </a:t>
            </a:r>
            <a:r>
              <a:rPr lang="pt-BR" dirty="0"/>
              <a:t>é muitas </a:t>
            </a:r>
            <a:r>
              <a:rPr lang="pt-BR" dirty="0" smtClean="0"/>
              <a:t>vezes, mais eficaz do que realizar uma pergunta simples.</a:t>
            </a:r>
            <a:endParaRPr lang="pt-BR" dirty="0"/>
          </a:p>
          <a:p>
            <a:endParaRPr lang="pt-BR" dirty="0" smtClean="0"/>
          </a:p>
          <a:p>
            <a:pPr marL="360363" indent="0">
              <a:buNone/>
            </a:pPr>
            <a:r>
              <a:rPr lang="pt-BR" b="1" dirty="0" smtClean="0"/>
              <a:t>Exemplo: </a:t>
            </a:r>
            <a:r>
              <a:rPr lang="pt-BR" i="1" dirty="0"/>
              <a:t>Uma coisa que eu gostei sobre esta atividade é</a:t>
            </a:r>
            <a:r>
              <a:rPr lang="pt-BR" i="1" dirty="0" smtClean="0"/>
              <a:t>:</a:t>
            </a:r>
            <a:endParaRPr lang="pt-BR" i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b="1" dirty="0" smtClean="0"/>
              <a:t>Não Estruturado (</a:t>
            </a:r>
            <a:r>
              <a:rPr lang="pt-BR" b="1" i="1" dirty="0" err="1" smtClean="0"/>
              <a:t>Open-ended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  <a:p>
            <a:pPr algn="just"/>
            <a:r>
              <a:rPr lang="pt-BR" b="1" i="1" dirty="0" smtClean="0"/>
              <a:t>Perguntas de respostas curtas: </a:t>
            </a:r>
            <a:r>
              <a:rPr lang="pt-BR" dirty="0" smtClean="0"/>
              <a:t>Normalmente usadas quando se necessita de respostas rápidas, que envolvam uma investigação sobre um problema. São respostas livres e imprevisíveis.</a:t>
            </a:r>
            <a:endParaRPr lang="pt-BR" dirty="0"/>
          </a:p>
          <a:p>
            <a:endParaRPr lang="pt-BR" dirty="0" smtClean="0"/>
          </a:p>
          <a:p>
            <a:pPr indent="17463" algn="just">
              <a:buNone/>
            </a:pPr>
            <a:r>
              <a:rPr lang="pt-BR" b="1" dirty="0" smtClean="0"/>
              <a:t>Exemplo: </a:t>
            </a:r>
            <a:r>
              <a:rPr lang="pt-BR" i="1" dirty="0"/>
              <a:t>Quais </a:t>
            </a:r>
            <a:r>
              <a:rPr lang="pt-BR" i="1" dirty="0" smtClean="0"/>
              <a:t>foram os </a:t>
            </a:r>
            <a:r>
              <a:rPr lang="pt-BR" i="1" dirty="0"/>
              <a:t>aspectos </a:t>
            </a:r>
            <a:r>
              <a:rPr lang="pt-BR" i="1" dirty="0" smtClean="0"/>
              <a:t>menos eficazes </a:t>
            </a:r>
            <a:r>
              <a:rPr lang="pt-BR" i="1" dirty="0"/>
              <a:t>deste curso? Como isso pode ser, </a:t>
            </a:r>
            <a:r>
              <a:rPr lang="pt-BR" i="1" dirty="0" smtClean="0"/>
              <a:t>obviamente, melhorado</a:t>
            </a:r>
            <a:r>
              <a:rPr lang="pt-BR" i="1" dirty="0"/>
              <a:t>?</a:t>
            </a:r>
            <a:endParaRPr lang="pt-BR" dirty="0"/>
          </a:p>
          <a:p>
            <a:pPr marL="360363" indent="0">
              <a:buNone/>
            </a:pPr>
            <a:endParaRPr lang="pt-BR" i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7200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sz="4400" b="1" dirty="0" smtClean="0"/>
              <a:t>RESUMO DA ÓPERA</a:t>
            </a:r>
            <a:r>
              <a:rPr lang="pt-BR" sz="4400" dirty="0" smtClean="0"/>
              <a:t>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dirty="0" smtClean="0"/>
              <a:t>As </a:t>
            </a:r>
            <a:r>
              <a:rPr lang="pt-BR" dirty="0"/>
              <a:t>três modalidades de questionários </a:t>
            </a:r>
            <a:r>
              <a:rPr lang="pt-BR" dirty="0" smtClean="0"/>
              <a:t>estudadas, são </a:t>
            </a:r>
            <a:r>
              <a:rPr lang="pt-BR" dirty="0"/>
              <a:t>definidas em razão da natureza de suas perguntas. Assim, um </a:t>
            </a:r>
            <a:r>
              <a:rPr lang="pt-BR" b="1" dirty="0"/>
              <a:t>questionário </a:t>
            </a:r>
            <a:r>
              <a:rPr lang="pt-BR" b="1" dirty="0" smtClean="0"/>
              <a:t>aberto </a:t>
            </a:r>
            <a:r>
              <a:rPr lang="pt-BR" dirty="0" smtClean="0"/>
              <a:t>(não estruturado) </a:t>
            </a:r>
            <a:r>
              <a:rPr lang="pt-BR" dirty="0"/>
              <a:t>é elaborado apenas com perguntas abertas (também conhecidas como “subjetivas”), ou seja, aquelas em que a resposta é apresentada textualmente e de forma livre. Por outro lado, um </a:t>
            </a:r>
            <a:r>
              <a:rPr lang="pt-BR" b="1" dirty="0"/>
              <a:t>questionário </a:t>
            </a:r>
            <a:r>
              <a:rPr lang="pt-BR" b="1" dirty="0" smtClean="0"/>
              <a:t>fechado </a:t>
            </a:r>
            <a:r>
              <a:rPr lang="pt-BR" dirty="0" smtClean="0"/>
              <a:t>(estruturado) </a:t>
            </a:r>
            <a:r>
              <a:rPr lang="pt-BR" dirty="0"/>
              <a:t>é elaborado com perguntas cujas respostas são definidas em meio a alternativas previamente estabelecidas (também conhecidas com questões “objetivas”). Por consequência, o </a:t>
            </a:r>
            <a:r>
              <a:rPr lang="pt-BR" b="1" dirty="0"/>
              <a:t>questionário </a:t>
            </a:r>
            <a:r>
              <a:rPr lang="pt-BR" b="1" dirty="0" smtClean="0"/>
              <a:t>semiaberto </a:t>
            </a:r>
            <a:r>
              <a:rPr lang="pt-BR" dirty="0" smtClean="0"/>
              <a:t>(semiestruturados) </a:t>
            </a:r>
            <a:r>
              <a:rPr lang="pt-BR" dirty="0"/>
              <a:t>apresenta um misto de questões abertas e fechadas.</a:t>
            </a:r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Embora </a:t>
            </a:r>
            <a:r>
              <a:rPr lang="pt-BR" dirty="0"/>
              <a:t>esta categoria </a:t>
            </a:r>
            <a:r>
              <a:rPr lang="pt-BR" dirty="0" smtClean="0"/>
              <a:t>englobe </a:t>
            </a:r>
            <a:r>
              <a:rPr lang="pt-BR" dirty="0"/>
              <a:t>vários </a:t>
            </a:r>
            <a:r>
              <a:rPr lang="pt-BR" dirty="0" smtClean="0"/>
              <a:t>tipos </a:t>
            </a:r>
            <a:r>
              <a:rPr lang="pt-BR" dirty="0"/>
              <a:t>de itens, todos eles têm em comum o fato de que </a:t>
            </a:r>
            <a:r>
              <a:rPr lang="pt-BR" dirty="0" smtClean="0"/>
              <a:t>é fornecido ao entrevistado, opções </a:t>
            </a:r>
            <a:r>
              <a:rPr lang="pt-BR" dirty="0"/>
              <a:t>de </a:t>
            </a:r>
            <a:r>
              <a:rPr lang="pt-BR" dirty="0" smtClean="0"/>
              <a:t>respostas </a:t>
            </a:r>
            <a:r>
              <a:rPr lang="pt-BR" dirty="0"/>
              <a:t>prontas para </a:t>
            </a:r>
            <a:r>
              <a:rPr lang="pt-BR" dirty="0" smtClean="0"/>
              <a:t>escolha, onde o mesmo assinala </a:t>
            </a:r>
            <a:r>
              <a:rPr lang="pt-BR" dirty="0"/>
              <a:t>um </a:t>
            </a:r>
            <a:r>
              <a:rPr lang="pt-BR" dirty="0" smtClean="0"/>
              <a:t>'X</a:t>
            </a:r>
            <a:r>
              <a:rPr lang="pt-BR" dirty="0"/>
              <a:t>' </a:t>
            </a:r>
            <a:r>
              <a:rPr lang="pt-BR" dirty="0" smtClean="0"/>
              <a:t>no espaço apropriado.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endParaRPr lang="pt-BR" dirty="0" smtClean="0"/>
          </a:p>
          <a:p>
            <a:pPr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b="1" i="1" dirty="0" smtClean="0"/>
              <a:t>Vantagem:</a:t>
            </a:r>
            <a:r>
              <a:rPr lang="pt-BR" dirty="0" smtClean="0"/>
              <a:t> A grande vantagem do questionário com perguntas fechadas, é que ele não deixa espaços para a subjetividade. São indicados para pesquisas quantitativas, pois as respostas podem ser facilmente tabuladas. 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>
              <a:buNone/>
            </a:pPr>
            <a:endParaRPr lang="pt-BR" dirty="0"/>
          </a:p>
          <a:p>
            <a:pPr algn="just"/>
            <a:r>
              <a:rPr lang="pt-BR" b="1" i="1" dirty="0" smtClean="0"/>
              <a:t>Escalas de Avaliação (</a:t>
            </a:r>
            <a:r>
              <a:rPr lang="pt-BR" b="1" i="1" dirty="0" err="1" smtClean="0"/>
              <a:t>Rating</a:t>
            </a:r>
            <a:r>
              <a:rPr lang="pt-BR" b="1" i="1" dirty="0" smtClean="0"/>
              <a:t> </a:t>
            </a:r>
            <a:r>
              <a:rPr lang="pt-BR" b="1" i="1" dirty="0" err="1" smtClean="0"/>
              <a:t>Scales</a:t>
            </a:r>
            <a:r>
              <a:rPr lang="pt-BR" b="1" i="1" dirty="0" smtClean="0"/>
              <a:t>):</a:t>
            </a:r>
            <a:r>
              <a:rPr lang="pt-BR" dirty="0" smtClean="0"/>
              <a:t> de acordo com o autor, são </a:t>
            </a:r>
            <a:r>
              <a:rPr lang="pt-BR" dirty="0"/>
              <a:t>sem dúvida, os itens mais populares em </a:t>
            </a:r>
            <a:r>
              <a:rPr lang="pt-BR" dirty="0" smtClean="0"/>
              <a:t>questionários</a:t>
            </a:r>
            <a:r>
              <a:rPr lang="pt-BR" dirty="0"/>
              <a:t>. </a:t>
            </a:r>
            <a:r>
              <a:rPr lang="pt-BR" dirty="0" smtClean="0"/>
              <a:t>É pedido ao entrevistado </a:t>
            </a:r>
            <a:r>
              <a:rPr lang="pt-BR" dirty="0"/>
              <a:t>para </a:t>
            </a:r>
            <a:r>
              <a:rPr lang="pt-BR" dirty="0" smtClean="0"/>
              <a:t>responder uma avaliação, </a:t>
            </a:r>
            <a:r>
              <a:rPr lang="pt-BR" dirty="0"/>
              <a:t>marcando </a:t>
            </a:r>
            <a:r>
              <a:rPr lang="pt-BR" dirty="0" smtClean="0"/>
              <a:t>uma série </a:t>
            </a:r>
            <a:r>
              <a:rPr lang="pt-BR" dirty="0"/>
              <a:t>de categorias </a:t>
            </a:r>
            <a:r>
              <a:rPr lang="pt-BR" dirty="0" smtClean="0"/>
              <a:t>organizadas em uma</a:t>
            </a:r>
            <a:r>
              <a:rPr lang="pt-BR" dirty="0"/>
              <a:t> </a:t>
            </a:r>
            <a:r>
              <a:rPr lang="pt-BR" i="1" dirty="0"/>
              <a:t>escala.</a:t>
            </a:r>
            <a:r>
              <a:rPr lang="pt-BR" dirty="0"/>
              <a:t> </a:t>
            </a:r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 algn="ctr">
              <a:buNone/>
            </a:pPr>
            <a:r>
              <a:rPr lang="pt-BR" sz="2400" b="1" i="1" dirty="0" smtClean="0"/>
              <a:t>Escalas de Avaliação</a:t>
            </a:r>
          </a:p>
          <a:p>
            <a:pPr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Os vários pontos da escala indicam diferentes graus de uma determinada categoria; este pode ser de natureza diversa, que vão desde atributos (por exemplo: frequência ou qualidade), intensidade (por exemplo: muito a pouco) e opinião (por exemplo: concordo plenamente a discordo) . </a:t>
            </a:r>
          </a:p>
          <a:p>
            <a:pPr marL="400050" lvl="1" indent="0" algn="just"/>
            <a:r>
              <a:rPr lang="pt-BR" i="1" dirty="0" smtClean="0"/>
              <a:t> Os pontos da escala são posteriormente transformados em números sucessivos, assim, codifica-los se torna uma tarefa simples.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</a:p>
          <a:p>
            <a:pPr algn="ctr">
              <a:buNone/>
            </a:pPr>
            <a:r>
              <a:rPr lang="pt-BR" sz="2000" b="1" i="1" dirty="0" smtClean="0"/>
              <a:t>Escalas de Avaliação</a:t>
            </a:r>
          </a:p>
          <a:p>
            <a:pPr algn="ctr">
              <a:buNone/>
            </a:pPr>
            <a:r>
              <a:rPr lang="pt-BR" dirty="0" smtClean="0"/>
              <a:t> </a:t>
            </a:r>
          </a:p>
          <a:p>
            <a:r>
              <a:rPr lang="pt-BR" b="1" i="1" dirty="0" smtClean="0"/>
              <a:t>Escala </a:t>
            </a:r>
            <a:r>
              <a:rPr lang="pt-BR" b="1" i="1" dirty="0" err="1" smtClean="0"/>
              <a:t>Likert</a:t>
            </a:r>
            <a:r>
              <a:rPr lang="pt-BR" b="1" i="1" dirty="0" smtClean="0"/>
              <a:t> (</a:t>
            </a:r>
            <a:r>
              <a:rPr lang="pt-BR" b="1" i="1" dirty="0" err="1" smtClean="0"/>
              <a:t>Likert</a:t>
            </a:r>
            <a:r>
              <a:rPr lang="pt-BR" b="1" i="1" dirty="0" smtClean="0"/>
              <a:t> </a:t>
            </a:r>
            <a:r>
              <a:rPr lang="pt-BR" b="1" i="1" dirty="0" err="1" smtClean="0"/>
              <a:t>Scales</a:t>
            </a:r>
            <a:r>
              <a:rPr lang="pt-BR" b="1" i="1" dirty="0" smtClean="0"/>
              <a:t>):</a:t>
            </a:r>
            <a:r>
              <a:rPr lang="pt-BR" dirty="0" smtClean="0"/>
              <a:t> </a:t>
            </a:r>
            <a:r>
              <a:rPr lang="pt-BR" dirty="0"/>
              <a:t>A técnica de escala mais utilizada é a </a:t>
            </a:r>
            <a:r>
              <a:rPr lang="pt-BR" i="1" dirty="0" smtClean="0"/>
              <a:t>Escala de </a:t>
            </a:r>
            <a:r>
              <a:rPr lang="pt-BR" i="1" dirty="0" err="1" smtClean="0"/>
              <a:t>Likert</a:t>
            </a:r>
            <a:r>
              <a:rPr lang="pt-BR" i="1" dirty="0" smtClean="0"/>
              <a:t>,</a:t>
            </a:r>
            <a:r>
              <a:rPr lang="pt-BR" dirty="0" smtClean="0"/>
              <a:t> nome em homenagem a seu </a:t>
            </a:r>
            <a:r>
              <a:rPr lang="pt-BR" dirty="0"/>
              <a:t>inventor, </a:t>
            </a:r>
            <a:r>
              <a:rPr lang="pt-BR" dirty="0" err="1"/>
              <a:t>Rensis</a:t>
            </a:r>
            <a:r>
              <a:rPr lang="pt-BR" dirty="0"/>
              <a:t> </a:t>
            </a:r>
            <a:r>
              <a:rPr lang="pt-BR" dirty="0" err="1"/>
              <a:t>Likert</a:t>
            </a:r>
            <a:r>
              <a:rPr lang="pt-BR" dirty="0"/>
              <a:t>. </a:t>
            </a:r>
            <a:r>
              <a:rPr lang="pt-BR" dirty="0" smtClean="0"/>
              <a:t>Foi muito usada devido </a:t>
            </a:r>
            <a:r>
              <a:rPr lang="pt-BR" dirty="0"/>
              <a:t>ao </a:t>
            </a:r>
            <a:r>
              <a:rPr lang="pt-BR" dirty="0" smtClean="0"/>
              <a:t>fato </a:t>
            </a:r>
            <a:r>
              <a:rPr lang="pt-BR" dirty="0"/>
              <a:t>de </a:t>
            </a:r>
            <a:r>
              <a:rPr lang="pt-BR" dirty="0" smtClean="0"/>
              <a:t>ser </a:t>
            </a:r>
            <a:r>
              <a:rPr lang="pt-BR" dirty="0"/>
              <a:t>método é </a:t>
            </a:r>
            <a:r>
              <a:rPr lang="pt-BR" dirty="0" smtClean="0"/>
              <a:t>simples, versátil e confiável.</a:t>
            </a:r>
            <a:endParaRPr lang="pt-BR" dirty="0"/>
          </a:p>
          <a:p>
            <a:pPr algn="just"/>
            <a:endParaRPr lang="pt-BR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 algn="ctr">
              <a:buNone/>
            </a:pPr>
            <a:r>
              <a:rPr lang="pt-BR" sz="2400" b="1" i="1" dirty="0" smtClean="0"/>
              <a:t>Escala </a:t>
            </a:r>
            <a:r>
              <a:rPr lang="pt-BR" sz="2400" b="1" i="1" dirty="0" err="1" smtClean="0"/>
              <a:t>Likert</a:t>
            </a:r>
            <a:endParaRPr lang="pt-BR" dirty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A </a:t>
            </a:r>
            <a:r>
              <a:rPr lang="pt-BR" dirty="0"/>
              <a:t>Escala </a:t>
            </a:r>
            <a:r>
              <a:rPr lang="pt-BR" dirty="0" err="1"/>
              <a:t>Likert</a:t>
            </a:r>
            <a:r>
              <a:rPr lang="pt-BR" dirty="0"/>
              <a:t> mede atitudes e comportamentos utilizando opções de resposta que variam de um extremo a outro (por exemplo, de nada provável para extremamente provável). Ao contrário de uma simples pergunta de resposta "sim ou não", uma Escala </a:t>
            </a:r>
            <a:r>
              <a:rPr lang="pt-BR" dirty="0" err="1"/>
              <a:t>Likert</a:t>
            </a:r>
            <a:r>
              <a:rPr lang="pt-BR" dirty="0"/>
              <a:t> permite descobrir níveis de opinião. Isso pode ser particularmente útil para temas ou assuntos sensíveis ou desafiadores.</a:t>
            </a:r>
            <a:endParaRPr lang="pt-BR" i="1" dirty="0" smtClean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b="1" dirty="0" smtClean="0"/>
              <a:t>Estruturado (</a:t>
            </a:r>
            <a:r>
              <a:rPr lang="pt-BR" b="1" i="1" dirty="0" err="1" smtClean="0"/>
              <a:t>closed-ended</a:t>
            </a:r>
            <a:r>
              <a:rPr lang="pt-BR" b="1" dirty="0" smtClean="0"/>
              <a:t>)</a:t>
            </a:r>
            <a:r>
              <a:rPr lang="pt-BR" dirty="0" smtClean="0"/>
              <a:t> </a:t>
            </a:r>
          </a:p>
          <a:p>
            <a:pPr algn="ctr">
              <a:buNone/>
            </a:pPr>
            <a:r>
              <a:rPr lang="pt-BR" sz="2400" b="1" i="1" dirty="0" smtClean="0"/>
              <a:t>Escala </a:t>
            </a:r>
            <a:r>
              <a:rPr lang="pt-BR" sz="2400" b="1" i="1" dirty="0" err="1" smtClean="0"/>
              <a:t>Likert</a:t>
            </a:r>
            <a:endParaRPr lang="pt-BR" dirty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Exemplo:</a:t>
            </a:r>
          </a:p>
          <a:p>
            <a:pPr>
              <a:buNone/>
            </a:pPr>
            <a:endParaRPr lang="pt-BR" i="1" dirty="0" smtClean="0"/>
          </a:p>
          <a:p>
            <a:pPr>
              <a:buNone/>
            </a:pPr>
            <a:r>
              <a:rPr lang="pt-BR" i="1" dirty="0" smtClean="0">
                <a:solidFill>
                  <a:srgbClr val="FF0000"/>
                </a:solidFill>
              </a:rPr>
              <a:t>Húngaros </a:t>
            </a:r>
            <a:r>
              <a:rPr lang="pt-BR" i="1" dirty="0">
                <a:solidFill>
                  <a:srgbClr val="FF0000"/>
                </a:solidFill>
              </a:rPr>
              <a:t>são </a:t>
            </a:r>
            <a:r>
              <a:rPr lang="pt-BR" i="1" dirty="0" smtClean="0">
                <a:solidFill>
                  <a:srgbClr val="FF0000"/>
                </a:solidFill>
              </a:rPr>
              <a:t>genuinamente pessoas boas.</a:t>
            </a:r>
            <a:endParaRPr lang="pt-BR" dirty="0">
              <a:solidFill>
                <a:srgbClr val="FF0000"/>
              </a:solidFill>
            </a:endParaRPr>
          </a:p>
          <a:p>
            <a:pPr lvl="1"/>
            <a:r>
              <a:rPr lang="pt-BR" i="1" dirty="0"/>
              <a:t>Concordo </a:t>
            </a:r>
            <a:r>
              <a:rPr lang="pt-BR" i="1" dirty="0" smtClean="0"/>
              <a:t>Totalmente</a:t>
            </a:r>
          </a:p>
          <a:p>
            <a:pPr lvl="1"/>
            <a:r>
              <a:rPr lang="pt-BR" i="1" dirty="0" smtClean="0"/>
              <a:t>Concordo</a:t>
            </a:r>
          </a:p>
          <a:p>
            <a:pPr lvl="1"/>
            <a:r>
              <a:rPr lang="pt-BR" i="1" dirty="0" smtClean="0"/>
              <a:t>Não Concordo nem Discordo</a:t>
            </a:r>
          </a:p>
          <a:p>
            <a:pPr lvl="1"/>
            <a:r>
              <a:rPr lang="pt-BR" i="1" dirty="0" smtClean="0"/>
              <a:t>Discordo</a:t>
            </a:r>
          </a:p>
          <a:p>
            <a:pPr lvl="1"/>
            <a:r>
              <a:rPr lang="pt-BR" i="1" dirty="0" smtClean="0"/>
              <a:t>Discordo Totalmente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8170"/>
            <a:ext cx="1137393" cy="73456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1691680" y="476672"/>
            <a:ext cx="69847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200" b="1" i="1" dirty="0" smtClean="0"/>
              <a:t>Tipos: estruturados, semiestruturados e não estruturados</a:t>
            </a:r>
            <a:endParaRPr kumimoji="0" lang="pt-BR" sz="2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1266</Words>
  <Application>Microsoft Office PowerPoint</Application>
  <PresentationFormat>Apresentação na tela (4:3)</PresentationFormat>
  <Paragraphs>134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Tema do Office</vt:lpstr>
      <vt:lpstr>QUESTIONÁRIOS: Tipos estruturados (fechados), semiestruturados (semiabertos), não estruturados (abertos)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Joubert Amaral</dc:creator>
  <cp:lastModifiedBy>Joubert Amaral</cp:lastModifiedBy>
  <cp:revision>55</cp:revision>
  <dcterms:created xsi:type="dcterms:W3CDTF">2015-04-28T12:04:55Z</dcterms:created>
  <dcterms:modified xsi:type="dcterms:W3CDTF">2015-04-29T14:01:35Z</dcterms:modified>
</cp:coreProperties>
</file>