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8394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018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9704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231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833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64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9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5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1777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474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628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EED4476-EC0A-4D42-AA13-7C2D04B72870}" type="datetimeFigureOut">
              <a:rPr lang="pt-BR" smtClean="0"/>
              <a:t>07/07/2015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9F02-2419-49FA-8DEA-04171EB5C33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472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41120" y="13968364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3385" y="3865808"/>
            <a:ext cx="10986867" cy="16557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SILVERMAN</a:t>
            </a:r>
            <a:r>
              <a:rPr lang="en-US" dirty="0">
                <a:solidFill>
                  <a:schemeClr val="bg1"/>
                </a:solidFill>
              </a:rPr>
              <a:t>, D. Ethical research. </a:t>
            </a:r>
            <a:r>
              <a:rPr lang="en-US" i="1" dirty="0">
                <a:solidFill>
                  <a:schemeClr val="bg1"/>
                </a:solidFill>
              </a:rPr>
              <a:t>Doing qualitative research</a:t>
            </a:r>
            <a:r>
              <a:rPr lang="en-US" dirty="0">
                <a:solidFill>
                  <a:schemeClr val="bg1"/>
                </a:solidFill>
              </a:rPr>
              <a:t>. 4. ed. Thousand Oaks, USA: SAGE Publications, 2013. </a:t>
            </a:r>
            <a:r>
              <a:rPr lang="en-US" dirty="0" err="1">
                <a:solidFill>
                  <a:schemeClr val="bg1"/>
                </a:solidFill>
              </a:rPr>
              <a:t>ch.</a:t>
            </a:r>
            <a:r>
              <a:rPr lang="en-US" dirty="0">
                <a:solidFill>
                  <a:schemeClr val="bg1"/>
                </a:solidFill>
              </a:rPr>
              <a:t> 10. p. 159-186.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84" y="576775"/>
            <a:ext cx="2785403" cy="203981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5" name="Retângulo 4"/>
          <p:cNvSpPr/>
          <p:nvPr/>
        </p:nvSpPr>
        <p:spPr>
          <a:xfrm>
            <a:off x="3676209" y="463723"/>
            <a:ext cx="8337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CENTRO FEDERAL DE EDUCAÇÃO TECNOLÓGICA DE MINAS GERAIS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DIRETORIA DE PESQUISA E PÓS-GRADUAÇÃO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 DE PÓS-GRADUAÇÃO EM ESTUDOS DE LINGUAGENS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DISCIPLINA: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Metodologia da Pesquisa</a:t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PROFESSORA: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Maria Raquel de Andrade </a:t>
            </a:r>
            <a:r>
              <a:rPr lang="pt-BR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Bambirra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Aluna: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Silvana Lúcia Teixeira de Avelar</a:t>
            </a:r>
            <a:b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Data: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01/07/2015 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2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537028"/>
            <a:ext cx="11466286" cy="9279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645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pesquisas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diferentes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culturas;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095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4.2.1 pessoas de países orientais possuem uma visão diferente das finalidades de um consentimento, devido a fatores culturais;</a:t>
            </a:r>
          </a:p>
          <a:p>
            <a:pPr marL="1250950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095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4.2.2  o sucesso de uma pesquisa não é medido por adotar regras passivamente. É necessário pensar na relevância dessas regras para as pessoas e situações que se deseja estudar. A reflexão sobre a relação entre os princípios éticos e as particularidades de uma cultura pode levar à decisão de não se cumprir determinadas regras. 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645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4.3 Pesquisas com grupos vulneráveis: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0950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4.3.1 questões éticas complexas podem exigir modificações no </a:t>
            </a:r>
            <a:r>
              <a:rPr lang="pt-BR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 pesquisa.</a:t>
            </a:r>
          </a:p>
          <a:p>
            <a:pPr marL="987425"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0645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4.4 Confidencialidade:</a:t>
            </a:r>
          </a:p>
          <a:p>
            <a:pPr marL="87313"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250950" algn="just">
              <a:lnSpc>
                <a:spcPct val="107000"/>
              </a:lnSpc>
              <a:spcAft>
                <a:spcPts val="0"/>
              </a:spcAft>
            </a:pP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4.4.1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questões relacionadas à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preservação do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anonimato;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882775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4.4.1.1 muitas pessoas não querem ficar anônimas;</a:t>
            </a:r>
          </a:p>
          <a:p>
            <a:pPr marL="1882775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4.4.1.2 um pesquisador deveria ficar calado ao ouvir a confissão de um crime?</a:t>
            </a:r>
          </a:p>
          <a:p>
            <a:pPr marL="1882775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4.4.1.3 que dados podem ser revelados em apresentações de seminários e publicações? (Sugestão do autor: converse com seu orientador e não tente reinventar a roda!!!)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568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51051" y="0"/>
            <a:ext cx="1111523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Questões éticas complexas:</a:t>
            </a:r>
          </a:p>
          <a:p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/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5.1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consentimento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observação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5.1.1 pesquisadores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podem precisar formular diferentes termos de consentimento e/ou pensar em diferentes formas de solicitar o consentimento de diferentes grupos em pesquisas etnográficas ou em um estudos de caso.</a:t>
            </a: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/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onsentimento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coleta de dados na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nternet;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5.2.1  muitos usuários consideram privados os sítios de  interação social , como os de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discussão, e não querem fazer parte de pesquisas;</a:t>
            </a:r>
          </a:p>
          <a:p>
            <a:pPr marL="712788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5.2.2 usos de pseudônimos não garantem o anonimato dos usuários, que podem ser reconhecidos pelo seu estilo de escrever;</a:t>
            </a:r>
          </a:p>
          <a:p>
            <a:pPr marL="712788"/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5.2.3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ferramentas de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busca são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capazes de encontrar declarações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pessoais em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relatórios de pesquisas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que, se forem identificadas, podem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prejudicar os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informantes na sua vida profissional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familiar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5.2.4  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participação de informantes em sítios de discussão </a:t>
            </a:r>
            <a:r>
              <a:rPr lang="pt-BR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online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pode ser muito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instável;</a:t>
            </a: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5.2.5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pessoas vulneráveis, como menores de idade, são difíceis de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serem identificadas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determinados ambientes virtuais.</a:t>
            </a:r>
          </a:p>
          <a:p>
            <a:pPr marL="449263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29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16257" y="0"/>
            <a:ext cx="1111523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/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5.3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questões sobre a omissão de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informações sobre a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5.3.1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quando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 interesses verdadeiros podem influenciar o que a pessoa diz ou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faz;</a:t>
            </a: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5.3.2 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pessoas podem não ser capazes de compreender a descrição científica da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pesquisa;</a:t>
            </a: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5.3.3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ciência é tanto parcial como política.</a:t>
            </a:r>
          </a:p>
          <a:p>
            <a:pPr marL="449263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/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5.4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consequências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não previstas de uma boa prática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ética;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5.4.1  problemas de direitos autorais ao partilhar dados;</a:t>
            </a:r>
          </a:p>
          <a:p>
            <a:pPr marL="711200"/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5.4.2  uso dos dados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publicados para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outras finalidades.</a:t>
            </a:r>
          </a:p>
          <a:p>
            <a:pPr marL="711200"/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49263"/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77906" y="4478149"/>
            <a:ext cx="115535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“</a:t>
            </a:r>
            <a:r>
              <a:rPr lang="pt-BR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governance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”- maneira como as organizações examinam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disciplinam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 pesquisadores:</a:t>
            </a:r>
          </a:p>
          <a:p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6.1 imparcialidade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 parcialidade deve ser uma decisão do pesquisador ou do comitê de ética ou de ambos levando-se em conta as particularidades de cada pesquisa? 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1200"/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6.2 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pesquisador deve tentar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colocar-se no lugar do participante: o que a pergunta de pesquisa significaria para os participantes? Com quais aspectos os participantes irão se confrontar na pesquisa?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3617" y="136061"/>
            <a:ext cx="11324492" cy="767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Perguntas para o pesquisador relacionadas à ética na pesquisa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.1  O que espero que os participantes façam?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7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.2  Como irei explicar minhas perguntas de pesquisa para os participantes?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7.3 O que acontecerá com os dados (por exemplo: quem terá acesso às gravações e transcrições)? 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7.4 Onde irei arquivar os dados?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7.5  Como posso assegurar a confidencialidade e o anonimato?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7.6  Como posso tornar a pesquisa livre de possíveis danos e prejuízos aos participantes?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7.7 Quais são </a:t>
            </a:r>
            <a:r>
              <a:rPr lang="pt-BR" sz="200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possíveis dificuldades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comunicação entre eu e os participantes (cultura, idade, gênero, deficiência </a:t>
            </a:r>
            <a:r>
              <a:rPr lang="pt-BR" sz="2000" dirty="0" err="1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etc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)?</a:t>
            </a:r>
          </a:p>
          <a:p>
            <a:pPr marL="268288" algn="just">
              <a:spcBef>
                <a:spcPts val="600"/>
              </a:spcBef>
              <a:spcAft>
                <a:spcPts val="60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7.8 Ofereci os esclarecimentos necessários sobre minhas decisões e ações na pesquisa ao orientador, aos participantes, à universidade, aos diretores de instituições e à comunidade de pesquisa em geral?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/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4683" y="848012"/>
            <a:ext cx="11324492" cy="6788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Ética na Pesquisa </a:t>
            </a:r>
            <a:endParaRPr lang="pt-BR" sz="28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Objetivos do capítulo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1.1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reconhecer os padrões éticos exigidos atualmente em pesquisas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   1.2 compreender por que a ética é importante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1.3 i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nterpretar as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orientações éticas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contexto real da prática da pesquisa qualitativa;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1.4 compreender como “</a:t>
            </a:r>
            <a:r>
              <a:rPr lang="pt-B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governance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funciona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9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03083" y="596029"/>
            <a:ext cx="11324492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19197" y="1845805"/>
            <a:ext cx="11208378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aprovação ética de um projeto de pesquisa pode parecer uma tarefa desnecessária.</a:t>
            </a:r>
            <a:endParaRPr lang="pt-BR" sz="2000" dirty="0"/>
          </a:p>
        </p:txBody>
      </p:sp>
      <p:sp>
        <p:nvSpPr>
          <p:cNvPr id="7" name="Retângulo 6"/>
          <p:cNvSpPr/>
          <p:nvPr/>
        </p:nvSpPr>
        <p:spPr>
          <a:xfrm>
            <a:off x="426862" y="2946400"/>
            <a:ext cx="11208378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Quando se trata de uma pesquisa com seres humanos, os problemas éticos não estão distantes.</a:t>
            </a:r>
            <a:endParaRPr lang="pt-BR" sz="2000" dirty="0"/>
          </a:p>
        </p:txBody>
      </p:sp>
      <p:sp>
        <p:nvSpPr>
          <p:cNvPr id="8" name="Retângulo 7"/>
          <p:cNvSpPr/>
          <p:nvPr/>
        </p:nvSpPr>
        <p:spPr>
          <a:xfrm>
            <a:off x="434527" y="4046995"/>
            <a:ext cx="11193048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 pesquisador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 sorte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quando não se depara com dilemas éticos no curso de sua pesquisa.</a:t>
            </a:r>
            <a:endParaRPr lang="pt-BR" sz="2000" dirty="0"/>
          </a:p>
        </p:txBody>
      </p:sp>
      <p:sp>
        <p:nvSpPr>
          <p:cNvPr id="9" name="Retângulo 8"/>
          <p:cNvSpPr/>
          <p:nvPr/>
        </p:nvSpPr>
        <p:spPr>
          <a:xfrm>
            <a:off x="434527" y="5317964"/>
            <a:ext cx="11193048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universidades modernas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preocupam-se com a proteção da dignidade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 a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segurança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 participantes da pesquisa 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público em geral.</a:t>
            </a:r>
            <a:endParaRPr lang="pt-BR" sz="2000" dirty="0"/>
          </a:p>
        </p:txBody>
      </p:sp>
      <p:sp>
        <p:nvSpPr>
          <p:cNvPr id="3" name="Retângulo 2"/>
          <p:cNvSpPr/>
          <p:nvPr/>
        </p:nvSpPr>
        <p:spPr>
          <a:xfrm>
            <a:off x="472001" y="982662"/>
            <a:ext cx="2265364" cy="391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refletirmos</a:t>
            </a:r>
            <a:endParaRPr lang="pt-BR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3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0169" y="136812"/>
            <a:ext cx="11324492" cy="5142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pt-BR" sz="28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Ao conseguir que seu projeto de pesquisa seja aprovado por um comitê de ética, um pesquisador: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b="1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580571" y="2409371"/>
            <a:ext cx="11134090" cy="11280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beneficia-se dos conselhos de pelo menos mais um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acadêmico,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além de seu orientador, para detectar falhas que poderiam ser uma ameaça aos participantes da pesquisa;</a:t>
            </a:r>
            <a:endParaRPr lang="pt-BR" sz="2000" dirty="0"/>
          </a:p>
        </p:txBody>
      </p:sp>
      <p:sp>
        <p:nvSpPr>
          <p:cNvPr id="5" name="Retângulo 4"/>
          <p:cNvSpPr/>
          <p:nvPr/>
        </p:nvSpPr>
        <p:spPr>
          <a:xfrm>
            <a:off x="580571" y="4238171"/>
            <a:ext cx="11134090" cy="174171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ganha a confiança dos participantes da pesquisa mostrando que é um pesquisador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competente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que tem o aval de uma instituição acadêmica legitimada. Isso pode ajudar a criar uma confiança mútua e a lidar com quaisquer reservas que os participantes teriam para responder perguntas ou partilhar a vida privada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0625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70852" y="647050"/>
            <a:ext cx="11324492" cy="6130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pt-BR" sz="2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Ética na Pesquisa </a:t>
            </a:r>
            <a:endParaRPr lang="pt-BR" sz="28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Princípios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éticos gerais para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maioria das pesquisas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2.1 participação voluntária e o direito de sair;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2.2 proteção para os participantes da pesquisa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2.3 avaliação dos benefícios e riscos potenciais para os participantes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2.4 obtenção do consentimento;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2.5 exclusão de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prejuízos e danos que possam ocorrer aos participantes.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86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01483" y="-150072"/>
            <a:ext cx="11324492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Padrões para a ética na pesquisa baseados no British </a:t>
            </a:r>
            <a:r>
              <a:rPr lang="pt-BR" sz="20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Economic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Social </a:t>
            </a:r>
            <a:r>
              <a:rPr lang="pt-BR" sz="20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b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Council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(ESRC)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3.1 os assistentes e participantes da pesquisa devem ser informados totalmente sobre os objetivos, métodos, intenções de 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usos da 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pesquisa, implicações da participação de cada um e possíveis riscos, se houver;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.1  o consentimento deve ser impresso e assinado pelos participantes;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.2  a pesquisa deve ser conduzida de forma aberta e sem enganações;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A.3  uma pesquisa sem consentimento deve ser o último recurso;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.4  o consentimento permanece aberto para revisão e questionamentos no decorrer da pesquisa;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A.5  os meios muito burocráticos para se obter consentimentos devem ser evitados.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B.1  o consentimento, de acordo com determinadas culturas, deve ser coletivo.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C.1  em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pesquisas com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grupos vulneráveis, como crianças, adolescentes, idosos ou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adultos com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dificuldades de aprendizagem,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pesquisador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 esforçar-se para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obter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consentimento desses juntamente com o consentimento obrigatório de um ou mais de seus responsáveis. </a:t>
            </a: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5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46626" y="-128015"/>
            <a:ext cx="11324492" cy="7480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r>
              <a:rPr lang="pt-BR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3.2 a confidencialidade da informação fornecida e o anonimato dos participantes da pesquisa devem ser respeitados;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12800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A.1 os dados da pesquisa e suas fontes devem permanecer em sigilo, exceto se os participantes concordarem com a divulgação. Desse modo, é necessário também haver um acordo em relação ao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arquivamento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disponibilização dos dados.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b="1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3.3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pt-BR" sz="2000" b="1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informantes da pesquisa devem participar de uma maneira voluntária, livre de qualquer coerção;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12800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A.1 os direitos de recusar participar e de poder desistir quando quiser devem ser esclarecidos aos informantes. Entretanto há </a:t>
            </a:r>
            <a:r>
              <a:rPr lang="pt-BR" sz="200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casos de pesquisa em que a transparência é impossível.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800"/>
              </a:spcAft>
            </a:pPr>
            <a:r>
              <a:rPr lang="pt-BR" sz="2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7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04800" y="541527"/>
            <a:ext cx="11190514" cy="631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3.4 prejuízos e danos causados aos participantes devem ser evitados;</a:t>
            </a:r>
          </a:p>
          <a:p>
            <a:pPr marL="812800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12800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A.1 os interesses e o bem-estar dos participantes não devem ser prejudicados por eles terem participado de uma pesquisa. É necessário tomar bastante cuidado para que os resultados não sejam usados por terceiros contra os interesses dos participantes bem como dos pesquisadores. 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8288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3.5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independência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imparcialidade dos pesquisadores devem ser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claras, e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uaisquer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conflitos de interesse ou parcialidade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precisam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 </a:t>
            </a: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esclarecidos;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A.1  a pesquisa deve ser conduzida com o intuito de assegurar a integridade profissional de seu </a:t>
            </a:r>
            <a:r>
              <a:rPr lang="pt-BR" sz="20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 coleta e análise de dados, e da publicação dos resultados;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A.2.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contribuições diretas e indiretas de colegas e colaboradores devem ser reconhecidas;</a:t>
            </a:r>
          </a:p>
          <a:p>
            <a:pPr marL="900113" algn="just">
              <a:lnSpc>
                <a:spcPct val="107000"/>
              </a:lnSpc>
              <a:spcAft>
                <a:spcPts val="0"/>
              </a:spcAft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A.3  o controle dos resultados, com relação a direitos autorais e a publicação, devem ser claros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relação entre as fontes de financiamentos e os pesquisadores.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265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91353" y="0"/>
            <a:ext cx="11190514" cy="335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Orientações éticas para a prática: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38163" algn="just">
              <a:lnSpc>
                <a:spcPct val="107000"/>
              </a:lnSpc>
              <a:spcAft>
                <a:spcPts val="0"/>
              </a:spcAft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4.1 obtenção do consentimento: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as informações sobre a pesquisa para os possíveis participantes devem ser redigidas cuidadosamente;</a:t>
            </a: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1938" algn="just">
              <a:lnSpc>
                <a:spcPct val="107000"/>
              </a:lnSpc>
              <a:spcAft>
                <a:spcPts val="0"/>
              </a:spcAft>
            </a:pP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563815" y="1371600"/>
            <a:ext cx="11035393" cy="539227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Exemplo de roteiro que pode ser utilizado para </a:t>
            </a:r>
            <a:r>
              <a:rPr lang="pt-BR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escrever um texto com o intuito de informar ao participante sobre a pesquisa e sobre o termo de consentimento que deverá ser assinado</a:t>
            </a:r>
            <a:r>
              <a:rPr lang="pt-BR" sz="1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:</a:t>
            </a: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Título</a:t>
            </a: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Introdução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pesquisador agradece ao participante por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 ler as informações sobre a pesquisa.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1º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parágrafo: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pesquisador se apresenta e expõe os objetivos e possíveis contribuições da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pesquisa. (Evitar uma linguagem muito acadêmica e palavras que podem ofender.)</a:t>
            </a:r>
            <a:endParaRPr lang="pt-BR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2º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parágrafo: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pesquisador solicita o consentimento do participante e informa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ele que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seu nome não será identificado, que a sua participação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voluntária, que ele pode desistir quando quiser e que os dados coletados, quando houver desistência,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serão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destruídos.</a:t>
            </a: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3º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parágrafo: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pesquisador explica ao participante sobre o tempo que este irá gastar na coleta de dados  bem como sobre o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arquivamento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dos dados, ou seja, onde os dados ficarão armazenados e por quanto tempo antes de serem destruídos.</a:t>
            </a: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4º  </a:t>
            </a:r>
            <a:r>
              <a:rPr lang="pt-BR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parágrafo: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pesquisador informa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ao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participante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 este terá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acesso aos resultados da pesquisa e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solicita-lhe o preenchimento do consentimento na folha em anexo, 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caso ele concorde.</a:t>
            </a:r>
          </a:p>
          <a:p>
            <a:pPr marL="712788">
              <a:spcBef>
                <a:spcPts val="600"/>
              </a:spcBef>
              <a:spcAft>
                <a:spcPts val="600"/>
              </a:spcAft>
            </a:pP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 </a:t>
            </a:r>
            <a:r>
              <a:rPr 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Final</a:t>
            </a:r>
            <a:r>
              <a:rPr lang="pt-BR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o pesquisador agradece a atenção recebida e assina.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82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Amarelo Verde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1057</Words>
  <Application>Microsoft Office PowerPoint</Application>
  <PresentationFormat>Widescreen</PresentationFormat>
  <Paragraphs>215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0" baseType="lpstr">
      <vt:lpstr>Calibri</vt:lpstr>
      <vt:lpstr>Calibri Light</vt:lpstr>
      <vt:lpstr>Tahoma</vt:lpstr>
      <vt:lpstr>Times New Roman</vt:lpstr>
      <vt:lpstr>Wingdings</vt:lpstr>
      <vt:lpstr>Wingdings 2</vt:lpstr>
      <vt:lpstr>HDOfficeLightV0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Silvana Avelar</dc:creator>
  <cp:lastModifiedBy>Silvana Avelar</cp:lastModifiedBy>
  <cp:revision>112</cp:revision>
  <dcterms:created xsi:type="dcterms:W3CDTF">2015-06-19T11:29:13Z</dcterms:created>
  <dcterms:modified xsi:type="dcterms:W3CDTF">2015-07-07T15:03:22Z</dcterms:modified>
</cp:coreProperties>
</file>