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sldIdLst>
    <p:sldId id="259" r:id="rId2"/>
    <p:sldId id="260" r:id="rId3"/>
    <p:sldId id="261" r:id="rId4"/>
    <p:sldId id="262" r:id="rId5"/>
    <p:sldId id="263" r:id="rId6"/>
  </p:sldIdLst>
  <p:sldSz cx="12192000" cy="6858000"/>
  <p:notesSz cx="6761163" cy="99425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2980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727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6380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3285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0000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3380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7806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9304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8857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024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979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62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0795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677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8832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623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7488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10111B9-FE06-4DC6-9102-B8E41ACC819D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3E67044-22CA-49FC-9889-FD06384EB5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16273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  <p:sldLayoutId id="214748381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7160" y="1297071"/>
            <a:ext cx="8596668" cy="95037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700" b="1" dirty="0">
                <a:solidFill>
                  <a:schemeClr val="bg1"/>
                </a:solidFill>
              </a:rPr>
              <a:t>Disciplina: Metodologia da </a:t>
            </a:r>
            <a:r>
              <a:rPr lang="pt-BR" sz="2700" b="1" dirty="0" smtClean="0">
                <a:solidFill>
                  <a:schemeClr val="bg1"/>
                </a:solidFill>
              </a:rPr>
              <a:t>pesquisa</a:t>
            </a:r>
            <a:br>
              <a:rPr lang="pt-BR" sz="2700" b="1" dirty="0" smtClean="0">
                <a:solidFill>
                  <a:schemeClr val="bg1"/>
                </a:solidFill>
              </a:rPr>
            </a:br>
            <a:r>
              <a:rPr lang="pt-BR" sz="2700" b="1" dirty="0" smtClean="0">
                <a:solidFill>
                  <a:schemeClr val="bg1"/>
                </a:solidFill>
              </a:rPr>
              <a:t>rosane vicentina Goulart beltrão</a:t>
            </a:r>
            <a:r>
              <a:rPr lang="pt-BR" sz="2400" dirty="0" smtClean="0"/>
              <a:t/>
            </a:r>
            <a:br>
              <a:rPr lang="pt-BR" sz="2400" dirty="0" smtClean="0"/>
            </a:b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77333" y="2484664"/>
            <a:ext cx="10614955" cy="394918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AULA: 25/03/2015</a:t>
            </a:r>
          </a:p>
          <a:p>
            <a:pPr lvl="0">
              <a:buClr>
                <a:prstClr val="white"/>
              </a:buClr>
              <a:buNone/>
            </a:pPr>
            <a:r>
              <a:rPr lang="pt-BR" sz="2400" cap="all" dirty="0">
                <a:ln w="3175" cmpd="sng">
                  <a:noFill/>
                </a:ln>
                <a:solidFill>
                  <a:prstClr val="white"/>
                </a:solidFill>
              </a:rPr>
              <a:t>Conteúdo:  4.2</a:t>
            </a:r>
            <a:r>
              <a:rPr lang="pt-BR" sz="2400" i="1" cap="all" dirty="0">
                <a:ln w="3175" cmpd="sng">
                  <a:noFill/>
                </a:ln>
                <a:solidFill>
                  <a:prstClr val="white"/>
                </a:solidFill>
              </a:rPr>
              <a:t> Paradigma qualitativo</a:t>
            </a:r>
            <a:endParaRPr lang="pt-BR" sz="2400" cap="all" dirty="0">
              <a:ln w="3175" cmpd="sng">
                <a:noFill/>
              </a:ln>
              <a:solidFill>
                <a:prstClr val="white"/>
              </a:solidFill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pt-BR" sz="2400" cap="all" dirty="0">
                <a:ln w="3175" cmpd="sng">
                  <a:noFill/>
                </a:ln>
                <a:solidFill>
                  <a:prstClr val="white"/>
                </a:solidFill>
              </a:rPr>
              <a:t> </a:t>
            </a:r>
            <a:r>
              <a:rPr lang="pt-BR" cap="all" dirty="0" smtClean="0">
                <a:ln w="3175" cmpd="sng">
                  <a:noFill/>
                </a:ln>
                <a:solidFill>
                  <a:prstClr val="white"/>
                </a:solidFill>
                <a:sym typeface="Wingdings" panose="05000000000000000000" pitchFamily="2" charset="2"/>
              </a:rPr>
              <a:t> </a:t>
            </a:r>
            <a:r>
              <a:rPr lang="pt-BR" cap="all" dirty="0">
                <a:ln w="3175" cmpd="sng">
                  <a:noFill/>
                </a:ln>
                <a:solidFill>
                  <a:prstClr val="white"/>
                </a:solidFill>
                <a:sym typeface="Wingdings" panose="05000000000000000000" pitchFamily="2" charset="2"/>
              </a:rPr>
              <a:t>Pesquisa teórica: Documental e Bibliográfica</a:t>
            </a:r>
          </a:p>
          <a:p>
            <a:pPr marL="0" indent="0" algn="just">
              <a:buNone/>
            </a:pPr>
            <a:r>
              <a:rPr lang="pt-PT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PRODANOV, C.C. &amp; FREITAS, E.C. 2 ed. Novo Hamburgo: Feevale, 2013. p. 54-57.</a:t>
            </a:r>
          </a:p>
          <a:p>
            <a:pPr marL="0" indent="0" algn="just">
              <a:buNone/>
            </a:pPr>
            <a:endParaRPr lang="pt-PT" sz="1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t-PT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Outra referência: LÜDKE, Menga e ANDRÉ, Marli. </a:t>
            </a:r>
            <a:r>
              <a:rPr lang="pt-PT" sz="1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Pesquisa em educação</a:t>
            </a:r>
            <a:r>
              <a:rPr lang="pt-PT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abordagens qualitativas. São Paulo: EPU</a:t>
            </a:r>
            <a:r>
              <a:rPr lang="pt-PT" sz="18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PT" sz="18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1986.</a:t>
            </a:r>
            <a:endParaRPr lang="pt-PT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pt-B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pt-B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m 3" descr="logo CEFE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08" y="274035"/>
            <a:ext cx="914400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75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1161" y="79873"/>
            <a:ext cx="10058400" cy="834528"/>
          </a:xfrm>
        </p:spPr>
        <p:txBody>
          <a:bodyPr>
            <a:normAutofit/>
          </a:bodyPr>
          <a:lstStyle/>
          <a:p>
            <a:pPr algn="ctr"/>
            <a:r>
              <a:rPr lang="pt-BR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Pesquisa teórica: Documental e Bibliográfica</a:t>
            </a:r>
            <a:endParaRPr lang="pt-BR" sz="2400" b="1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type="body" idx="1"/>
          </p:nvPr>
        </p:nvSpPr>
        <p:spPr>
          <a:xfrm>
            <a:off x="816412" y="1101687"/>
            <a:ext cx="10453841" cy="4021156"/>
          </a:xfrm>
        </p:spPr>
        <p:txBody>
          <a:bodyPr>
            <a:normAutofit/>
          </a:bodyPr>
          <a:lstStyle/>
          <a:p>
            <a:pPr algn="just"/>
            <a:r>
              <a:rPr lang="pt-BR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Direcionamento do tipo de pesquisa </a:t>
            </a:r>
            <a:r>
              <a:rPr lang="pt-BR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fatores como a natureza do objeto, o problema de pesquisa – “[...] só se escolhe o caminho quando se sabe aonde se quer chegar.” </a:t>
            </a:r>
            <a:r>
              <a:rPr lang="pt-BR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(GOLDENBERG	, 2002, p. 14)</a:t>
            </a:r>
            <a:endParaRPr lang="pt-BR" sz="2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pt-BR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Procedimentos técnicos: maneira pela qual obtemos dados </a:t>
            </a:r>
            <a:r>
              <a:rPr lang="pt-BR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delineamento (planejamento)</a:t>
            </a:r>
            <a:endParaRPr lang="pt-BR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Dois grandes grupos de delineamentos –  procedimento de coleta de dados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B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ângulo 8"/>
          <p:cNvSpPr>
            <a:spLocks noChangeArrowheads="1"/>
          </p:cNvSpPr>
          <p:nvPr/>
        </p:nvSpPr>
        <p:spPr bwMode="auto">
          <a:xfrm>
            <a:off x="1684501" y="4294319"/>
            <a:ext cx="2689195" cy="40011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20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FONTES DE PAPEL</a:t>
            </a:r>
            <a:endParaRPr kumimoji="0" lang="pt-BR" altLang="pt-BR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8"/>
          <p:cNvSpPr>
            <a:spLocks noChangeArrowheads="1"/>
          </p:cNvSpPr>
          <p:nvPr/>
        </p:nvSpPr>
        <p:spPr bwMode="auto">
          <a:xfrm>
            <a:off x="5241785" y="4294319"/>
            <a:ext cx="4872370" cy="40011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altLang="pt-BR" sz="2000" kern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DADOS FORNECIDOS POR PESSOAS</a:t>
            </a:r>
            <a:endParaRPr kumimoji="0" lang="pt-BR" altLang="pt-BR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37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B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>
          <a:xfrm>
            <a:off x="488153" y="1766288"/>
            <a:ext cx="4937655" cy="30305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t-BR" b="1" dirty="0" smtClean="0">
                <a:solidFill>
                  <a:schemeClr val="bg1"/>
                </a:solidFill>
              </a:rPr>
              <a:t>Pesquisa Bibliográfica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Elaborada a partir de material já publicado: livros, periódicos, internet etc.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Importante a verificação dos dados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Presente em outros tipos de pesquisa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Etapas 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quarter" idx="3"/>
          </p:nvPr>
        </p:nvSpPr>
        <p:spPr>
          <a:xfrm>
            <a:off x="1366093" y="490802"/>
            <a:ext cx="8119430" cy="576262"/>
          </a:xfrm>
        </p:spPr>
        <p:txBody>
          <a:bodyPr/>
          <a:lstStyle/>
          <a:p>
            <a:r>
              <a:rPr lang="pt-BR" b="1" dirty="0">
                <a:solidFill>
                  <a:srgbClr val="0070C0"/>
                </a:solidFill>
                <a:sym typeface="Wingdings" panose="05000000000000000000" pitchFamily="2" charset="2"/>
              </a:rPr>
              <a:t>Pesquisa teórica: Documental e Bibliográfica</a:t>
            </a:r>
            <a:endParaRPr lang="pt-BR" dirty="0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4"/>
          </p:nvPr>
        </p:nvSpPr>
        <p:spPr>
          <a:xfrm>
            <a:off x="6048916" y="1762310"/>
            <a:ext cx="4929188" cy="3030538"/>
          </a:xfrm>
        </p:spPr>
        <p:txBody>
          <a:bodyPr/>
          <a:lstStyle/>
          <a:p>
            <a:pPr marL="0" indent="0" algn="ctr">
              <a:buNone/>
            </a:pPr>
            <a:r>
              <a:rPr lang="pt-BR" b="1" dirty="0" smtClean="0">
                <a:solidFill>
                  <a:schemeClr val="bg1"/>
                </a:solidFill>
              </a:rPr>
              <a:t>Pesquisa Documental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</a:rPr>
              <a:t>Baseia-se em materiais que não receberam ainda um tratamento analítico ou que podem ser reelaborados de acordo com o objeto de pesquisa.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</a:rPr>
              <a:t>Tipos de documentos: fonte primária ou secundária</a:t>
            </a:r>
          </a:p>
          <a:p>
            <a:pPr marL="0" indent="0" algn="ctr">
              <a:buNone/>
            </a:pP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2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815249" y="324865"/>
            <a:ext cx="956264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A ANÁLISE DOCUMENTAL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pt-BR" sz="20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Técnica valiosa de abordagem de dados qualitativos: complementando outras técnicas ou desvelando aspectos novos de um tema ou problema.</a:t>
            </a:r>
          </a:p>
          <a:p>
            <a:endParaRPr lang="pt-BR" sz="20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O que se pode considerar “documentos”?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Qualquer material escrito possível de ser usado como fonte de informação do comportamento humano: leis, pareceres, jornais, revistas etc.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Há pelo menos três situações básicas para o uso da análise documental: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  <a:r>
              <a:rPr lang="pt-BR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 acesso aos dados é problemático;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chemeClr val="bg1"/>
                </a:solidFill>
                <a:sym typeface="Wingdings" panose="05000000000000000000" pitchFamily="2" charset="2"/>
              </a:rPr>
              <a:t>r</a:t>
            </a:r>
            <a:r>
              <a:rPr lang="pt-BR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atificação e validação de informações obtidas por outras técnicas de coleta;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000" dirty="0">
                <a:solidFill>
                  <a:schemeClr val="bg1"/>
                </a:solidFill>
                <a:sym typeface="Wingdings" panose="05000000000000000000" pitchFamily="2" charset="2"/>
              </a:rPr>
              <a:t>i</a:t>
            </a:r>
            <a:r>
              <a:rPr lang="pt-BR" sz="2000" dirty="0" smtClean="0">
                <a:solidFill>
                  <a:schemeClr val="bg1"/>
                </a:solidFill>
                <a:sym typeface="Wingdings" panose="05000000000000000000" pitchFamily="2" charset="2"/>
              </a:rPr>
              <a:t>nteresse do pesquisador: estudar o problema a partir da própria expressão do indivíduo  a linguagem do sujeito é crucial para a investigação. Aqui se incluem todas as formas de produção do sujeito na modalidade escrita: dissertações, diário pessoal, carta etc.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00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41523" y="324865"/>
            <a:ext cx="11479576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sym typeface="Wingdings" panose="05000000000000000000" pitchFamily="2" charset="2"/>
              </a:rPr>
              <a:t>Modo de utilizar a </a:t>
            </a:r>
            <a:r>
              <a:rPr lang="pt-BR" sz="24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análise documental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dirty="0" smtClean="0">
                <a:solidFill>
                  <a:schemeClr val="bg1"/>
                </a:solidFill>
                <a:sym typeface="Wingdings" panose="05000000000000000000" pitchFamily="2" charset="2"/>
              </a:rPr>
              <a:t>Caracterização do tipo de documento: oficial, técnico, pessoal, misto.</a:t>
            </a:r>
          </a:p>
          <a:p>
            <a:pPr algn="just"/>
            <a:endParaRPr lang="pt-BR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dirty="0" smtClean="0">
                <a:solidFill>
                  <a:schemeClr val="bg1"/>
                </a:solidFill>
                <a:sym typeface="Wingdings" panose="05000000000000000000" pitchFamily="2" charset="2"/>
              </a:rPr>
              <a:t>Não é aleatória a escolha: alguns propósitos guiam a escolha.</a:t>
            </a:r>
          </a:p>
          <a:p>
            <a:pPr algn="just"/>
            <a:endParaRPr lang="pt-BR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dirty="0" smtClean="0">
                <a:solidFill>
                  <a:schemeClr val="bg1"/>
                </a:solidFill>
                <a:sym typeface="Wingdings" panose="05000000000000000000" pitchFamily="2" charset="2"/>
              </a:rPr>
              <a:t>Análise dos dados propriamente dita  metodologia de análise de conteúdo.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dirty="0" smtClean="0">
                <a:solidFill>
                  <a:schemeClr val="bg1"/>
                </a:solidFill>
                <a:sym typeface="Wingdings" panose="05000000000000000000" pitchFamily="2" charset="2"/>
              </a:rPr>
              <a:t>Podem ocorrer variações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 smtClean="0">
                <a:solidFill>
                  <a:schemeClr val="bg1"/>
                </a:solidFill>
                <a:sym typeface="Wingdings" panose="05000000000000000000" pitchFamily="2" charset="2"/>
              </a:rPr>
              <a:t>nas formas de abordagem: na unidade de análise (palavra, sentença, o texto todo), na forma de tratar as unidades (quantificar as unidades, analisar a estrutura lógica, o tema...)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 smtClean="0">
                <a:solidFill>
                  <a:schemeClr val="bg1"/>
                </a:solidFill>
                <a:sym typeface="Wingdings" panose="05000000000000000000" pitchFamily="2" charset="2"/>
              </a:rPr>
              <a:t>no enfoque da interpretação: poderão ser trabalhados aspectos literários, filosóficos, éticos etc.</a:t>
            </a:r>
          </a:p>
          <a:p>
            <a:pPr algn="just"/>
            <a:endParaRPr lang="pt-BR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dirty="0" smtClean="0">
                <a:solidFill>
                  <a:schemeClr val="bg1"/>
                </a:solidFill>
                <a:sym typeface="Wingdings" panose="05000000000000000000" pitchFamily="2" charset="2"/>
              </a:rPr>
              <a:t>A análise de conteúdo tem início com a decisão sobre a unidade de análise: unidade de registo </a:t>
            </a:r>
            <a:r>
              <a:rPr lang="pt-BR" sz="1600" dirty="0" smtClean="0">
                <a:solidFill>
                  <a:schemeClr val="bg1"/>
                </a:solidFill>
                <a:sym typeface="Wingdings" panose="05000000000000000000" pitchFamily="2" charset="2"/>
              </a:rPr>
              <a:t>(por ex.: seleção de segmentos específicos do conteúdo e a frequência de sua ocorrência) </a:t>
            </a:r>
            <a:r>
              <a:rPr lang="pt-BR" dirty="0" smtClean="0">
                <a:solidFill>
                  <a:schemeClr val="bg1"/>
                </a:solidFill>
                <a:sym typeface="Wingdings" panose="05000000000000000000" pitchFamily="2" charset="2"/>
              </a:rPr>
              <a:t>e unidade de contexto </a:t>
            </a:r>
            <a:r>
              <a:rPr lang="pt-BR" sz="1600" dirty="0" smtClean="0">
                <a:solidFill>
                  <a:schemeClr val="bg1"/>
                </a:solidFill>
                <a:sym typeface="Wingdings" panose="05000000000000000000" pitchFamily="2" charset="2"/>
              </a:rPr>
              <a:t>(importante explorar o contexto em que uma unidade ocorre e não apenas sua frequência).</a:t>
            </a:r>
            <a:endParaRPr lang="pt-BR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just"/>
            <a:endParaRPr lang="pt-BR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dirty="0" smtClean="0">
                <a:solidFill>
                  <a:schemeClr val="bg1"/>
                </a:solidFill>
                <a:sym typeface="Wingdings" panose="05000000000000000000" pitchFamily="2" charset="2"/>
              </a:rPr>
              <a:t>Forma de registro dos dados.</a:t>
            </a:r>
          </a:p>
          <a:p>
            <a:pPr algn="just"/>
            <a:endParaRPr lang="pt-BR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dirty="0" smtClean="0">
                <a:solidFill>
                  <a:schemeClr val="bg1"/>
                </a:solidFill>
                <a:sym typeface="Wingdings" panose="05000000000000000000" pitchFamily="2" charset="2"/>
              </a:rPr>
              <a:t>Construção de categorias: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>
                <a:solidFill>
                  <a:schemeClr val="bg1"/>
                </a:solidFill>
                <a:sym typeface="Wingdings" panose="05000000000000000000" pitchFamily="2" charset="2"/>
              </a:rPr>
              <a:t>não há procedimentos padronizados: um quadro teórico consistente pode auxiliar uma seleção inicial mais relevante e segura;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>
                <a:solidFill>
                  <a:schemeClr val="bg1"/>
                </a:solidFill>
                <a:sym typeface="Wingdings" panose="05000000000000000000" pitchFamily="2" charset="2"/>
              </a:rPr>
              <a:t>as categorias devem refletir o propósito da pesquisa;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 smtClean="0">
                <a:solidFill>
                  <a:schemeClr val="bg1"/>
                </a:solidFill>
                <a:sym typeface="Wingdings" panose="05000000000000000000" pitchFamily="2" charset="2"/>
              </a:rPr>
              <a:t>Devem também ser validadas por outro analista: se o sistema de classificação faz sentido em relação aos propósitos do estudo, se os dados foram adequadamente classificados nas diferentes categorias;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1600" dirty="0">
                <a:solidFill>
                  <a:schemeClr val="bg1"/>
                </a:solidFill>
                <a:sym typeface="Wingdings" panose="05000000000000000000" pitchFamily="2" charset="2"/>
              </a:rPr>
              <a:t>a</a:t>
            </a:r>
            <a:r>
              <a:rPr lang="pt-BR" sz="1600" dirty="0" smtClean="0">
                <a:solidFill>
                  <a:schemeClr val="bg1"/>
                </a:solidFill>
                <a:sym typeface="Wingdings" panose="05000000000000000000" pitchFamily="2" charset="2"/>
              </a:rPr>
              <a:t>mpliação do sistema de categorias: aprofundamento do olhar do investigador sobre o objeto.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6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just"/>
            <a:endParaRPr lang="pt-BR" sz="16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600" dirty="0" smtClean="0">
              <a:solidFill>
                <a:schemeClr val="bg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6856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tia">
  <a:themeElements>
    <a:clrScheme name="Fatia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Fatia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at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3169</TotalTime>
  <Words>559</Words>
  <Application>Microsoft Office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1" baseType="lpstr">
      <vt:lpstr>Arial</vt:lpstr>
      <vt:lpstr>Century Gothic</vt:lpstr>
      <vt:lpstr>Times New Roman</vt:lpstr>
      <vt:lpstr>Wingdings</vt:lpstr>
      <vt:lpstr>Wingdings 3</vt:lpstr>
      <vt:lpstr>Fatia</vt:lpstr>
      <vt:lpstr>Disciplina: Metodologia da pesquisa rosane vicentina Goulart beltrão </vt:lpstr>
      <vt:lpstr>Pesquisa teórica: Documental e Bibliográfica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Rosane Vicentina Goulart Beltrão</dc:creator>
  <cp:lastModifiedBy>Rosane Vicentina Goulart Beltrão</cp:lastModifiedBy>
  <cp:revision>84</cp:revision>
  <cp:lastPrinted>2015-02-23T20:15:17Z</cp:lastPrinted>
  <dcterms:created xsi:type="dcterms:W3CDTF">2015-01-12T22:13:21Z</dcterms:created>
  <dcterms:modified xsi:type="dcterms:W3CDTF">2015-05-12T01:13:09Z</dcterms:modified>
</cp:coreProperties>
</file>