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6"/>
  </p:notesMasterIdLst>
  <p:sldIdLst>
    <p:sldId id="256" r:id="rId2"/>
    <p:sldId id="260" r:id="rId3"/>
    <p:sldId id="261" r:id="rId4"/>
    <p:sldId id="257" r:id="rId5"/>
    <p:sldId id="258" r:id="rId6"/>
    <p:sldId id="259" r:id="rId7"/>
    <p:sldId id="262" r:id="rId8"/>
    <p:sldId id="264" r:id="rId9"/>
    <p:sldId id="263" r:id="rId10"/>
    <p:sldId id="266" r:id="rId11"/>
    <p:sldId id="265" r:id="rId12"/>
    <p:sldId id="267" r:id="rId13"/>
    <p:sldId id="269" r:id="rId14"/>
    <p:sldId id="268" r:id="rId15"/>
    <p:sldId id="271" r:id="rId16"/>
    <p:sldId id="272" r:id="rId17"/>
    <p:sldId id="273" r:id="rId18"/>
    <p:sldId id="275" r:id="rId19"/>
    <p:sldId id="276" r:id="rId20"/>
    <p:sldId id="278" r:id="rId21"/>
    <p:sldId id="274" r:id="rId22"/>
    <p:sldId id="279" r:id="rId23"/>
    <p:sldId id="277" r:id="rId24"/>
    <p:sldId id="280" r:id="rId25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34" autoAdjust="0"/>
    <p:restoredTop sz="94624" autoAdjust="0"/>
  </p:normalViewPr>
  <p:slideViewPr>
    <p:cSldViewPr>
      <p:cViewPr>
        <p:scale>
          <a:sx n="50" d="100"/>
          <a:sy n="50" d="100"/>
        </p:scale>
        <p:origin x="138" y="-21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6254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C5C060-544D-4A4A-ABF6-564ED147E9E2}" type="datetimeFigureOut">
              <a:rPr lang="pt-BR" smtClean="0"/>
              <a:t>05/05/2015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3EC24C-742C-4A83-A609-150939D85EC6}" type="slidenum">
              <a:rPr lang="pt-BR" smtClean="0"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3EC24C-742C-4A83-A609-150939D85EC6}" type="slidenum">
              <a:rPr lang="pt-BR" smtClean="0"/>
              <a:t>1</a:t>
            </a:fld>
            <a:endParaRPr lang="pt-B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3EC24C-742C-4A83-A609-150939D85EC6}" type="slidenum">
              <a:rPr lang="pt-BR" smtClean="0"/>
              <a:t>23</a:t>
            </a:fld>
            <a:endParaRPr lang="pt-B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3EC24C-742C-4A83-A609-150939D85EC6}" type="slidenum">
              <a:rPr lang="pt-BR" smtClean="0"/>
              <a:t>24</a:t>
            </a:fld>
            <a:endParaRPr lang="pt-B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ector reto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ítulo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9" name="Subtítulo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16" name="Espaço Reservado para Data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D151D-74DD-4FAC-83D1-5B19B00CD3D0}" type="datetimeFigureOut">
              <a:rPr lang="pt-BR" smtClean="0"/>
              <a:t>04/05/2015</a:t>
            </a:fld>
            <a:endParaRPr lang="pt-BR"/>
          </a:p>
        </p:txBody>
      </p:sp>
      <p:sp>
        <p:nvSpPr>
          <p:cNvPr id="2" name="Espaço Reservado para Rodapé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15" name="Espaço Reservado para Número de Slide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FBDBCA2-FEBF-43B3-A964-93B57338A91E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D151D-74DD-4FAC-83D1-5B19B00CD3D0}" type="datetimeFigureOut">
              <a:rPr lang="pt-BR" smtClean="0"/>
              <a:t>04/05/2015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DBCA2-FEBF-43B3-A964-93B57338A91E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D151D-74DD-4FAC-83D1-5B19B00CD3D0}" type="datetimeFigureOut">
              <a:rPr lang="pt-BR" smtClean="0"/>
              <a:t>04/05/2015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DBCA2-FEBF-43B3-A964-93B57338A91E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ítulo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27" name="Espaço Reservado para Conteúdo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25" name="Espaço Reservado para Data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D151D-74DD-4FAC-83D1-5B19B00CD3D0}" type="datetimeFigureOut">
              <a:rPr lang="pt-BR" smtClean="0"/>
              <a:t>04/05/2015</a:t>
            </a:fld>
            <a:endParaRPr lang="pt-BR"/>
          </a:p>
        </p:txBody>
      </p:sp>
      <p:sp>
        <p:nvSpPr>
          <p:cNvPr id="19" name="Espaço Reservado para Rodapé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pt-BR"/>
          </a:p>
        </p:txBody>
      </p:sp>
      <p:sp>
        <p:nvSpPr>
          <p:cNvPr id="16" name="Espaço Reservado para Número de Slide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FBDBCA2-FEBF-43B3-A964-93B57338A91E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ector reto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Espaço Reservado para Texto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19" name="Espaço Reservado para Data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D151D-74DD-4FAC-83D1-5B19B00CD3D0}" type="datetimeFigureOut">
              <a:rPr lang="pt-BR" smtClean="0"/>
              <a:t>04/05/2015</a:t>
            </a:fld>
            <a:endParaRPr lang="pt-BR"/>
          </a:p>
        </p:txBody>
      </p:sp>
      <p:sp>
        <p:nvSpPr>
          <p:cNvPr id="11" name="Espaço Reservado para Rodapé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16" name="Espaço Reservado para Número de Slide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DBCA2-FEBF-43B3-A964-93B57338A91E}" type="slidenum">
              <a:rPr lang="pt-BR" smtClean="0"/>
              <a:t>‹nº›</a:t>
            </a:fld>
            <a:endParaRPr lang="pt-BR"/>
          </a:p>
        </p:txBody>
      </p:sp>
      <p:sp>
        <p:nvSpPr>
          <p:cNvPr id="8" name="Título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ítulo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4" name="Espaço Reservado para Conteúdo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3" name="Espaço Reservado para Conteúdo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21" name="Espaço Reservado para Data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D151D-74DD-4FAC-83D1-5B19B00CD3D0}" type="datetimeFigureOut">
              <a:rPr lang="pt-BR" smtClean="0"/>
              <a:t>04/05/2015</a:t>
            </a:fld>
            <a:endParaRPr lang="pt-BR"/>
          </a:p>
        </p:txBody>
      </p:sp>
      <p:sp>
        <p:nvSpPr>
          <p:cNvPr id="10" name="Espaço Reservado para Rodapé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1" name="Espaço Reservado para Número de Slide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DBCA2-FEBF-43B3-A964-93B57338A91E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ítulo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3" name="Espaço Reservado para Texto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25" name="Espaço Reservado para Texto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28" name="Espaço Reservado para Conteúdo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0" name="Espaço Reservado para Data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D151D-74DD-4FAC-83D1-5B19B00CD3D0}" type="datetimeFigureOut">
              <a:rPr lang="pt-BR" smtClean="0"/>
              <a:t>04/05/2015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1FBDBCA2-FEBF-43B3-A964-93B57338A91E}" type="slidenum">
              <a:rPr lang="pt-BR" smtClean="0"/>
              <a:t>‹nº›</a:t>
            </a:fld>
            <a:endParaRPr lang="pt-BR"/>
          </a:p>
        </p:txBody>
      </p:sp>
      <p:sp>
        <p:nvSpPr>
          <p:cNvPr id="11" name="Conector reto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ítulo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2" name="Espaço Reservado para Data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D151D-74DD-4FAC-83D1-5B19B00CD3D0}" type="datetimeFigureOut">
              <a:rPr lang="pt-BR" smtClean="0"/>
              <a:t>04/05/2015</a:t>
            </a:fld>
            <a:endParaRPr lang="pt-BR"/>
          </a:p>
        </p:txBody>
      </p:sp>
      <p:sp>
        <p:nvSpPr>
          <p:cNvPr id="21" name="Espaço Reservado para Rodapé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DBCA2-FEBF-43B3-A964-93B57338A91E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D151D-74DD-4FAC-83D1-5B19B00CD3D0}" type="datetimeFigureOut">
              <a:rPr lang="pt-BR" smtClean="0"/>
              <a:t>04/05/2015</a:t>
            </a:fld>
            <a:endParaRPr lang="pt-BR"/>
          </a:p>
        </p:txBody>
      </p:sp>
      <p:sp>
        <p:nvSpPr>
          <p:cNvPr id="24" name="Espaço Reservado para Rodapé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DBCA2-FEBF-43B3-A964-93B57338A91E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ector reto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ítulo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26" name="Espaço Reservado para Texto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14" name="Espaço Reservado para Conteúdo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25" name="Espaço Reservado para Data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D151D-74DD-4FAC-83D1-5B19B00CD3D0}" type="datetimeFigureOut">
              <a:rPr lang="pt-BR" smtClean="0"/>
              <a:t>04/05/2015</a:t>
            </a:fld>
            <a:endParaRPr lang="pt-BR"/>
          </a:p>
        </p:txBody>
      </p:sp>
      <p:sp>
        <p:nvSpPr>
          <p:cNvPr id="29" name="Espaço Reservado para Rodapé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DBCA2-FEBF-43B3-A964-93B57338A91E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ço Reservado para Imagem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D151D-74DD-4FAC-83D1-5B19B00CD3D0}" type="datetimeFigureOut">
              <a:rPr lang="pt-BR" smtClean="0"/>
              <a:t>04/05/2015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1" name="Espaço Reservado para Número de Slide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DBCA2-FEBF-43B3-A964-93B57338A91E}" type="slidenum">
              <a:rPr lang="pt-BR" smtClean="0"/>
              <a:t>‹nº›</a:t>
            </a:fld>
            <a:endParaRPr lang="pt-BR"/>
          </a:p>
        </p:txBody>
      </p:sp>
      <p:sp>
        <p:nvSpPr>
          <p:cNvPr id="17" name="Título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26" name="Espaço Reservado para Texto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ector reto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Espaço Reservado para Texto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1" name="Espaço Reservado para Data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DFD151D-74DD-4FAC-83D1-5B19B00CD3D0}" type="datetimeFigureOut">
              <a:rPr lang="pt-BR" smtClean="0"/>
              <a:t>04/05/2015</a:t>
            </a:fld>
            <a:endParaRPr lang="pt-BR"/>
          </a:p>
        </p:txBody>
      </p:sp>
      <p:sp>
        <p:nvSpPr>
          <p:cNvPr id="28" name="Espaço Reservado para Rodapé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FBDBCA2-FEBF-43B3-A964-93B57338A91E}" type="slidenum">
              <a:rPr lang="pt-BR" smtClean="0"/>
              <a:t>‹nº›</a:t>
            </a:fld>
            <a:endParaRPr lang="pt-BR"/>
          </a:p>
        </p:txBody>
      </p:sp>
      <p:sp>
        <p:nvSpPr>
          <p:cNvPr id="10" name="Espaço Reservado para Título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9" name="Conector reto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Conector reto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idx="1"/>
          </p:nvPr>
        </p:nvSpPr>
        <p:spPr>
          <a:xfrm>
            <a:off x="214282" y="2643182"/>
            <a:ext cx="8686800" cy="1160457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pt-BR" sz="4000" b="1" dirty="0" smtClean="0">
                <a:solidFill>
                  <a:schemeClr val="tx1"/>
                </a:solidFill>
              </a:rPr>
              <a:t>Cuidados na elaboração das perguntas e na realização das entrevistas</a:t>
            </a:r>
            <a:endParaRPr lang="pt-BR" sz="4000" b="1" dirty="0">
              <a:solidFill>
                <a:schemeClr val="tx1"/>
              </a:solidFill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5072066" y="4071942"/>
            <a:ext cx="39229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dirty="0" err="1"/>
              <a:t>Brinkmann</a:t>
            </a:r>
            <a:r>
              <a:rPr lang="pt-BR" dirty="0"/>
              <a:t> &amp; </a:t>
            </a:r>
            <a:r>
              <a:rPr lang="pt-BR" dirty="0" err="1"/>
              <a:t>Kvale</a:t>
            </a:r>
            <a:r>
              <a:rPr lang="pt-BR" dirty="0"/>
              <a:t>, 2015, p. 189-202</a:t>
            </a:r>
          </a:p>
        </p:txBody>
      </p:sp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0" y="142852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CENTRO FEDERAL DE EDUCAÇÃO TECNOLÓGICA DE MINAS GERAIS</a:t>
            </a:r>
            <a:endParaRPr kumimoji="0" lang="pt-B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DIRETORIA DE PESQUISA E PÓS-GRADUAÇÃO</a:t>
            </a:r>
            <a:endParaRPr kumimoji="0" lang="pt-B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PROGRAMA DE PÓS-GRADUAÇÃO EM ESTUDOS DE LINGUAGENS</a:t>
            </a:r>
            <a:endParaRPr kumimoji="0" lang="pt-B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5842" name="Rectangle 2"/>
          <p:cNvSpPr>
            <a:spLocks noChangeArrowheads="1"/>
          </p:cNvSpPr>
          <p:nvPr/>
        </p:nvSpPr>
        <p:spPr bwMode="auto">
          <a:xfrm>
            <a:off x="4572000" y="1071546"/>
            <a:ext cx="4143404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Disciplina:</a:t>
            </a:r>
            <a:r>
              <a:rPr kumimoji="0" lang="pt-B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Metodologia de Pesquisa</a:t>
            </a:r>
            <a:endParaRPr kumimoji="0" lang="pt-BR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Professora:</a:t>
            </a:r>
            <a:r>
              <a:rPr kumimoji="0" lang="pt-B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Dra. Maria Raquel de Andrade </a:t>
            </a:r>
            <a:r>
              <a:rPr kumimoji="0" lang="pt-BR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Bambirra</a:t>
            </a:r>
            <a:endParaRPr kumimoji="0" lang="pt-BR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Aluno:</a:t>
            </a:r>
            <a:r>
              <a:rPr kumimoji="0" lang="pt-B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Humberto Alencar Teixeira de Souza</a:t>
            </a:r>
            <a:endParaRPr kumimoji="0" lang="pt-BR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idx="1"/>
          </p:nvPr>
        </p:nvSpPr>
        <p:spPr>
          <a:xfrm>
            <a:off x="304800" y="1554163"/>
            <a:ext cx="8686800" cy="130333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pt-BR" dirty="0" smtClean="0"/>
              <a:t>	</a:t>
            </a:r>
            <a:r>
              <a:rPr lang="pt-BR" dirty="0" smtClean="0">
                <a:solidFill>
                  <a:schemeClr val="tx1"/>
                </a:solidFill>
              </a:rPr>
              <a:t>O sujeito ideal da entrevista não existe. </a:t>
            </a:r>
            <a:endParaRPr lang="pt-BR" b="1" dirty="0">
              <a:solidFill>
                <a:schemeClr val="tx1"/>
              </a:solidFill>
            </a:endParaRPr>
          </a:p>
        </p:txBody>
      </p:sp>
      <p:sp>
        <p:nvSpPr>
          <p:cNvPr id="4" name="Subtítulo 2"/>
          <p:cNvSpPr txBox="1">
            <a:spLocks/>
          </p:cNvSpPr>
          <p:nvPr/>
        </p:nvSpPr>
        <p:spPr>
          <a:xfrm>
            <a:off x="214282" y="3429000"/>
            <a:ext cx="8686800" cy="1160457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pt-B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Subtítulo 2"/>
          <p:cNvSpPr txBox="1">
            <a:spLocks/>
          </p:cNvSpPr>
          <p:nvPr/>
        </p:nvSpPr>
        <p:spPr>
          <a:xfrm>
            <a:off x="457200" y="4572008"/>
            <a:ext cx="8686800" cy="1160457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pt-B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214282" y="619764"/>
            <a:ext cx="357591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None/>
            </a:pPr>
            <a:r>
              <a:rPr lang="pt-BR" sz="2800" b="1" dirty="0" smtClean="0"/>
              <a:t>O sujeito da entrevista</a:t>
            </a:r>
            <a:endParaRPr lang="pt-BR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idx="1"/>
          </p:nvPr>
        </p:nvSpPr>
        <p:spPr>
          <a:xfrm>
            <a:off x="242918" y="554031"/>
            <a:ext cx="8686800" cy="803267"/>
          </a:xfrm>
        </p:spPr>
        <p:txBody>
          <a:bodyPr/>
          <a:lstStyle/>
          <a:p>
            <a:pPr>
              <a:buNone/>
            </a:pPr>
            <a:r>
              <a:rPr lang="pt-BR" b="1" dirty="0" smtClean="0">
                <a:solidFill>
                  <a:schemeClr val="tx1"/>
                </a:solidFill>
              </a:rPr>
              <a:t>Qualificações de um entrevistador</a:t>
            </a:r>
            <a:endParaRPr lang="pt-BR" b="1" dirty="0">
              <a:solidFill>
                <a:schemeClr val="tx1"/>
              </a:solidFill>
            </a:endParaRPr>
          </a:p>
        </p:txBody>
      </p:sp>
      <p:sp>
        <p:nvSpPr>
          <p:cNvPr id="4" name="Subtítulo 2"/>
          <p:cNvSpPr txBox="1">
            <a:spLocks/>
          </p:cNvSpPr>
          <p:nvPr/>
        </p:nvSpPr>
        <p:spPr>
          <a:xfrm>
            <a:off x="214282" y="3429000"/>
            <a:ext cx="8686800" cy="1160457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pt-B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Subtítulo 2"/>
          <p:cNvSpPr txBox="1">
            <a:spLocks/>
          </p:cNvSpPr>
          <p:nvPr/>
        </p:nvSpPr>
        <p:spPr>
          <a:xfrm>
            <a:off x="214282" y="4857760"/>
            <a:ext cx="8686800" cy="1160457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pt-B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Subtítulo 2"/>
          <p:cNvSpPr txBox="1">
            <a:spLocks/>
          </p:cNvSpPr>
          <p:nvPr/>
        </p:nvSpPr>
        <p:spPr>
          <a:xfrm>
            <a:off x="285720" y="1125535"/>
            <a:ext cx="9144000" cy="803267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70000"/>
            </a:pPr>
            <a:r>
              <a:rPr lang="pt-BR" sz="2400" dirty="0"/>
              <a:t>O entrevistador é </a:t>
            </a:r>
            <a:r>
              <a:rPr lang="pt-BR" sz="2400" dirty="0" smtClean="0"/>
              <a:t>o </a:t>
            </a:r>
            <a:r>
              <a:rPr lang="pt-BR" sz="2400" dirty="0"/>
              <a:t>instrumento chave de uma de </a:t>
            </a:r>
            <a:r>
              <a:rPr lang="pt-BR" sz="2400" dirty="0" smtClean="0"/>
              <a:t>entrevista. </a:t>
            </a:r>
            <a:endParaRPr kumimoji="0" lang="pt-BR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Subtítulo 2"/>
          <p:cNvSpPr txBox="1">
            <a:spLocks/>
          </p:cNvSpPr>
          <p:nvPr/>
        </p:nvSpPr>
        <p:spPr>
          <a:xfrm>
            <a:off x="285720" y="1785926"/>
            <a:ext cx="8686800" cy="4286280"/>
          </a:xfrm>
          <a:prstGeom prst="rect">
            <a:avLst/>
          </a:prstGeom>
        </p:spPr>
        <p:txBody>
          <a:bodyPr vert="horz">
            <a:normAutofit lnSpcReduction="10000"/>
          </a:bodyPr>
          <a:lstStyle/>
          <a:p>
            <a:r>
              <a:rPr lang="pt-BR" sz="2800" b="1" dirty="0"/>
              <a:t>O bom </a:t>
            </a:r>
            <a:r>
              <a:rPr lang="pt-BR" sz="2800" b="1" dirty="0" smtClean="0"/>
              <a:t>entrevistador:</a:t>
            </a:r>
            <a:endParaRPr lang="pt-BR" sz="2800" b="1" dirty="0"/>
          </a:p>
          <a:p>
            <a:pPr lvl="0">
              <a:buFont typeface="Arial" pitchFamily="34" charset="0"/>
              <a:buChar char="•"/>
            </a:pPr>
            <a:endParaRPr lang="pt-BR" sz="2000" dirty="0" smtClean="0"/>
          </a:p>
          <a:p>
            <a:pPr lvl="0">
              <a:buFont typeface="Arial" pitchFamily="34" charset="0"/>
              <a:buChar char="•"/>
            </a:pPr>
            <a:r>
              <a:rPr lang="pt-BR" sz="2000" dirty="0" smtClean="0"/>
              <a:t>Sabe </a:t>
            </a:r>
            <a:r>
              <a:rPr lang="pt-BR" sz="2000" dirty="0"/>
              <a:t>aplicar as técnicas e julgamentos situados de formas diferentes de questionar em uma dada situação da </a:t>
            </a:r>
            <a:r>
              <a:rPr lang="pt-BR" sz="2000" dirty="0" smtClean="0"/>
              <a:t>entrevista; </a:t>
            </a:r>
          </a:p>
          <a:p>
            <a:pPr lvl="0"/>
            <a:endParaRPr lang="pt-BR" sz="2000" dirty="0"/>
          </a:p>
          <a:p>
            <a:pPr lvl="0">
              <a:buFont typeface="Arial" pitchFamily="34" charset="0"/>
              <a:buChar char="•"/>
            </a:pPr>
            <a:r>
              <a:rPr lang="pt-BR" sz="2000" dirty="0"/>
              <a:t>Sabe sobre o tema da entrevista, </a:t>
            </a:r>
            <a:r>
              <a:rPr lang="pt-BR" sz="2000" dirty="0" smtClean="0"/>
              <a:t>domina </a:t>
            </a:r>
            <a:r>
              <a:rPr lang="pt-BR" sz="2000" dirty="0"/>
              <a:t>as habilidades do diálogo, é proficiente na língua, atento ao estilo lingüístico do </a:t>
            </a:r>
            <a:r>
              <a:rPr lang="pt-BR" sz="2000" dirty="0" smtClean="0"/>
              <a:t>assunto; </a:t>
            </a:r>
          </a:p>
          <a:p>
            <a:pPr lvl="0"/>
            <a:r>
              <a:rPr lang="pt-BR" sz="2000" dirty="0" smtClean="0"/>
              <a:t> </a:t>
            </a:r>
            <a:endParaRPr lang="pt-BR" sz="2000" dirty="0"/>
          </a:p>
          <a:p>
            <a:pPr lvl="0">
              <a:buFont typeface="Arial" pitchFamily="34" charset="0"/>
              <a:buChar char="•"/>
            </a:pPr>
            <a:r>
              <a:rPr lang="pt-BR" sz="2000" dirty="0"/>
              <a:t>Tem um bom senso para boas histórias e está apto a auxiliar os sujeitos nos desdobramentos de suas </a:t>
            </a:r>
            <a:r>
              <a:rPr lang="pt-BR" sz="2000" dirty="0" smtClean="0"/>
              <a:t>narrativas; </a:t>
            </a:r>
          </a:p>
          <a:p>
            <a:pPr lvl="0"/>
            <a:endParaRPr lang="pt-BR" sz="2000" dirty="0"/>
          </a:p>
          <a:p>
            <a:pPr lvl="0">
              <a:buFont typeface="Arial" pitchFamily="34" charset="0"/>
              <a:buChar char="•"/>
            </a:pPr>
            <a:r>
              <a:rPr lang="pt-BR" sz="2000" dirty="0"/>
              <a:t>Está  continuamente preparado para tomada de decisão sobre o que perguntar e como, </a:t>
            </a:r>
            <a:r>
              <a:rPr lang="pt-BR" sz="2000" dirty="0" smtClean="0"/>
              <a:t>a que </a:t>
            </a:r>
            <a:r>
              <a:rPr lang="pt-BR" sz="2000" dirty="0"/>
              <a:t>aspectos das respostas de um sujeito dar ou não seqüência – que respostas interpretar, </a:t>
            </a:r>
            <a:r>
              <a:rPr lang="pt-BR" sz="2000" dirty="0" smtClean="0"/>
              <a:t>comentar </a:t>
            </a:r>
            <a:r>
              <a:rPr lang="pt-BR" sz="2000" dirty="0"/>
              <a:t>ou não.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idx="1"/>
          </p:nvPr>
        </p:nvSpPr>
        <p:spPr>
          <a:xfrm>
            <a:off x="242918" y="554031"/>
            <a:ext cx="8686800" cy="660391"/>
          </a:xfrm>
        </p:spPr>
        <p:txBody>
          <a:bodyPr/>
          <a:lstStyle/>
          <a:p>
            <a:pPr>
              <a:buNone/>
            </a:pPr>
            <a:r>
              <a:rPr lang="pt-BR" b="1" dirty="0" smtClean="0">
                <a:solidFill>
                  <a:schemeClr val="tx1"/>
                </a:solidFill>
              </a:rPr>
              <a:t>O entrevistador habilidoso</a:t>
            </a:r>
            <a:endParaRPr lang="pt-BR" b="1" dirty="0">
              <a:solidFill>
                <a:schemeClr val="tx1"/>
              </a:solidFill>
            </a:endParaRPr>
          </a:p>
        </p:txBody>
      </p:sp>
      <p:sp>
        <p:nvSpPr>
          <p:cNvPr id="4" name="Subtítulo 2"/>
          <p:cNvSpPr txBox="1">
            <a:spLocks/>
          </p:cNvSpPr>
          <p:nvPr/>
        </p:nvSpPr>
        <p:spPr>
          <a:xfrm>
            <a:off x="214282" y="3429000"/>
            <a:ext cx="8686800" cy="1160457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pt-B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Subtítulo 2"/>
          <p:cNvSpPr txBox="1">
            <a:spLocks/>
          </p:cNvSpPr>
          <p:nvPr/>
        </p:nvSpPr>
        <p:spPr>
          <a:xfrm>
            <a:off x="214282" y="4857760"/>
            <a:ext cx="8686800" cy="1160457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pt-B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Subtítulo 2"/>
          <p:cNvSpPr txBox="1">
            <a:spLocks/>
          </p:cNvSpPr>
          <p:nvPr/>
        </p:nvSpPr>
        <p:spPr>
          <a:xfrm>
            <a:off x="285720" y="1214422"/>
            <a:ext cx="8686800" cy="535785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r>
              <a:rPr lang="pt-BR" sz="1400" b="1" dirty="0"/>
              <a:t>O entrevistador habilidoso é: </a:t>
            </a:r>
            <a:endParaRPr lang="pt-BR" sz="1400" dirty="0"/>
          </a:p>
          <a:p>
            <a:r>
              <a:rPr lang="pt-BR" sz="1400" b="1" dirty="0"/>
              <a:t>Sábio, bem informado</a:t>
            </a:r>
            <a:r>
              <a:rPr lang="pt-BR" sz="1400" dirty="0"/>
              <a:t> – </a:t>
            </a:r>
            <a:r>
              <a:rPr lang="pt-BR" sz="1400" dirty="0" smtClean="0"/>
              <a:t>conhece o </a:t>
            </a:r>
            <a:r>
              <a:rPr lang="pt-BR" sz="1400" dirty="0"/>
              <a:t>tema da entrevista e </a:t>
            </a:r>
            <a:r>
              <a:rPr lang="pt-BR" sz="1400" dirty="0" smtClean="0"/>
              <a:t>sabe conduzir </a:t>
            </a:r>
            <a:r>
              <a:rPr lang="pt-BR" sz="1400" dirty="0"/>
              <a:t>uma conversa informada sobre o </a:t>
            </a:r>
            <a:r>
              <a:rPr lang="pt-BR" sz="1400" dirty="0" smtClean="0"/>
              <a:t>assunto.</a:t>
            </a:r>
            <a:endParaRPr lang="pt-BR" sz="1400" dirty="0"/>
          </a:p>
          <a:p>
            <a:r>
              <a:rPr lang="pt-BR" sz="1400" b="1" dirty="0"/>
              <a:t>Organizado - </a:t>
            </a:r>
            <a:r>
              <a:rPr lang="pt-BR" sz="1400" dirty="0"/>
              <a:t> </a:t>
            </a:r>
            <a:r>
              <a:rPr lang="pt-BR" sz="1400" dirty="0" smtClean="0"/>
              <a:t>apresenta </a:t>
            </a:r>
            <a:r>
              <a:rPr lang="pt-BR" sz="1400" dirty="0"/>
              <a:t>uma proposta para a entrevista,  esquematiza, delineia o método de passagem, arredonda a entrevista. </a:t>
            </a:r>
          </a:p>
          <a:p>
            <a:r>
              <a:rPr lang="pt-BR" sz="1400" b="1" dirty="0"/>
              <a:t>Claro – </a:t>
            </a:r>
            <a:r>
              <a:rPr lang="pt-BR" sz="1400" dirty="0"/>
              <a:t>apresenta perguntas curtas, fáceis, simples e claras. Fala claramente e </a:t>
            </a:r>
            <a:r>
              <a:rPr lang="pt-BR" sz="1400" dirty="0" smtClean="0"/>
              <a:t>compreensivelmente, </a:t>
            </a:r>
            <a:r>
              <a:rPr lang="pt-BR" sz="1400" dirty="0"/>
              <a:t>não usa linguagem acadêmica ou jargões profissionais. </a:t>
            </a:r>
          </a:p>
          <a:p>
            <a:r>
              <a:rPr lang="pt-BR" sz="1400" b="1" dirty="0"/>
              <a:t>Educado, gentil </a:t>
            </a:r>
            <a:r>
              <a:rPr lang="pt-BR" sz="1400" b="1" dirty="0" smtClean="0"/>
              <a:t>–</a:t>
            </a:r>
            <a:r>
              <a:rPr lang="pt-BR" sz="1400" dirty="0" smtClean="0"/>
              <a:t> </a:t>
            </a:r>
            <a:r>
              <a:rPr lang="pt-BR" sz="1400" dirty="0"/>
              <a:t>permite ao entrevistado finalizar sua fala e prosseguir seu raciocínio. É descontraído, tolera pausas, e indica o que é aceitável sugerir, </a:t>
            </a:r>
            <a:r>
              <a:rPr lang="pt-BR" sz="1400" dirty="0" smtClean="0"/>
              <a:t>apresentar opiniões </a:t>
            </a:r>
            <a:r>
              <a:rPr lang="pt-BR" sz="1400" dirty="0"/>
              <a:t>provocativas e não convencionais  e </a:t>
            </a:r>
            <a:r>
              <a:rPr lang="pt-BR" sz="1400" dirty="0" smtClean="0"/>
              <a:t>tratar </a:t>
            </a:r>
            <a:r>
              <a:rPr lang="pt-BR" sz="1400" dirty="0"/>
              <a:t>de aspectos emocionais. </a:t>
            </a:r>
          </a:p>
          <a:p>
            <a:r>
              <a:rPr lang="pt-BR" sz="1400" b="1" dirty="0"/>
              <a:t>Sensível, atento – </a:t>
            </a:r>
            <a:r>
              <a:rPr lang="pt-BR" sz="1400" dirty="0"/>
              <a:t>ouve atentamente </a:t>
            </a:r>
            <a:r>
              <a:rPr lang="pt-BR" sz="1400" dirty="0" smtClean="0"/>
              <a:t>o </a:t>
            </a:r>
            <a:r>
              <a:rPr lang="pt-BR" sz="1400" dirty="0"/>
              <a:t>conteúdo dito, ouve as nuances do significado </a:t>
            </a:r>
            <a:r>
              <a:rPr lang="pt-BR" sz="1400" dirty="0" smtClean="0"/>
              <a:t>em </a:t>
            </a:r>
            <a:r>
              <a:rPr lang="pt-BR" sz="1400" dirty="0"/>
              <a:t>uma resposta e busca captar essas nuances do sentido descrito mais completamente. O entrevistador mostra empatia, ouve a mensagem emocional que é dita</a:t>
            </a:r>
            <a:r>
              <a:rPr lang="pt-BR" sz="1400" dirty="0" smtClean="0"/>
              <a:t>, não só ouve o que é dito, mas como é dito e capta </a:t>
            </a:r>
            <a:r>
              <a:rPr lang="pt-BR" sz="1400" dirty="0"/>
              <a:t>bem o que é dito. O entrevistador sente quando o tema é também emocional para </a:t>
            </a:r>
            <a:r>
              <a:rPr lang="pt-BR" sz="1400" dirty="0" smtClean="0"/>
              <a:t>buscá-lo </a:t>
            </a:r>
            <a:r>
              <a:rPr lang="pt-BR" sz="1400" dirty="0"/>
              <a:t>na entrevista</a:t>
            </a:r>
            <a:r>
              <a:rPr lang="pt-BR" sz="1400" dirty="0" smtClean="0"/>
              <a:t>. </a:t>
            </a:r>
            <a:endParaRPr lang="pt-BR" sz="1400" dirty="0"/>
          </a:p>
          <a:p>
            <a:r>
              <a:rPr lang="pt-BR" sz="1400" dirty="0"/>
              <a:t> </a:t>
            </a:r>
            <a:r>
              <a:rPr lang="pt-BR" sz="1400" b="1" dirty="0"/>
              <a:t>Aberto – </a:t>
            </a:r>
            <a:r>
              <a:rPr lang="pt-BR" sz="1400" dirty="0"/>
              <a:t>ouve </a:t>
            </a:r>
            <a:r>
              <a:rPr lang="pt-BR" sz="1400" dirty="0" smtClean="0"/>
              <a:t>quais aspectos </a:t>
            </a:r>
            <a:r>
              <a:rPr lang="pt-BR" sz="1400" dirty="0"/>
              <a:t>do tema da entrevista são importantes para o entrevistado, ouve com uma </a:t>
            </a:r>
            <a:r>
              <a:rPr lang="pt-BR" sz="1400" i="1" dirty="0" err="1" smtClean="0"/>
              <a:t>hovering</a:t>
            </a:r>
            <a:r>
              <a:rPr lang="pt-BR" sz="1400" i="1" dirty="0" smtClean="0"/>
              <a:t> </a:t>
            </a:r>
            <a:r>
              <a:rPr lang="pt-BR" sz="1400" i="1" dirty="0" err="1" smtClean="0"/>
              <a:t>attention</a:t>
            </a:r>
            <a:r>
              <a:rPr lang="pt-BR" sz="1400" dirty="0" smtClean="0"/>
              <a:t>, </a:t>
            </a:r>
            <a:r>
              <a:rPr lang="pt-BR" sz="1400" dirty="0"/>
              <a:t>e está aberto aos novos aspectos que podem ser apresentados pelo entrevistado e os segue. </a:t>
            </a:r>
          </a:p>
          <a:p>
            <a:r>
              <a:rPr lang="pt-BR" sz="1400" b="1" dirty="0" smtClean="0"/>
              <a:t>Condutor </a:t>
            </a:r>
            <a:r>
              <a:rPr lang="pt-BR" sz="1400" b="1" dirty="0"/>
              <a:t>(</a:t>
            </a:r>
            <a:r>
              <a:rPr lang="pt-BR" sz="1400" b="1" dirty="0" smtClean="0"/>
              <a:t>está </a:t>
            </a:r>
            <a:r>
              <a:rPr lang="pt-BR" sz="1400" b="1" dirty="0"/>
              <a:t>no comando) –</a:t>
            </a:r>
            <a:r>
              <a:rPr lang="pt-BR" sz="1400" dirty="0"/>
              <a:t> </a:t>
            </a:r>
            <a:r>
              <a:rPr lang="pt-BR" sz="1400" dirty="0" smtClean="0"/>
              <a:t> sabe </a:t>
            </a:r>
            <a:r>
              <a:rPr lang="pt-BR" sz="1400" dirty="0"/>
              <a:t>o que quer descobrir e é familiar com a proposta da </a:t>
            </a:r>
            <a:r>
              <a:rPr lang="pt-BR" sz="1400" dirty="0" smtClean="0"/>
              <a:t>entrevista, sobre </a:t>
            </a:r>
            <a:r>
              <a:rPr lang="pt-BR" sz="1400" dirty="0"/>
              <a:t>o que é</a:t>
            </a:r>
            <a:r>
              <a:rPr lang="pt-BR" sz="1400" b="1" dirty="0"/>
              <a:t> </a:t>
            </a:r>
            <a:r>
              <a:rPr lang="pt-BR" sz="1400" dirty="0"/>
              <a:t>importante saber. Ele controla o curso da entrevista e não tem medo de interromper </a:t>
            </a:r>
            <a:r>
              <a:rPr lang="pt-BR" sz="1400" dirty="0" smtClean="0"/>
              <a:t>digressões (</a:t>
            </a:r>
            <a:r>
              <a:rPr lang="pt-BR" sz="1400" dirty="0"/>
              <a:t>divagação) do entrevistado. </a:t>
            </a:r>
          </a:p>
          <a:p>
            <a:r>
              <a:rPr lang="pt-BR" sz="1400" b="1" dirty="0"/>
              <a:t>Crítico – </a:t>
            </a:r>
            <a:r>
              <a:rPr lang="pt-BR" sz="1400" dirty="0"/>
              <a:t>não leva tudo o que é </a:t>
            </a:r>
            <a:r>
              <a:rPr lang="pt-BR" sz="1400" dirty="0" smtClean="0"/>
              <a:t>dito </a:t>
            </a:r>
            <a:r>
              <a:rPr lang="pt-BR" sz="1400" dirty="0"/>
              <a:t>de </a:t>
            </a:r>
            <a:r>
              <a:rPr lang="pt-BR" sz="1400" dirty="0" smtClean="0"/>
              <a:t>cara como válido, </a:t>
            </a:r>
            <a:r>
              <a:rPr lang="pt-BR" sz="1400" dirty="0"/>
              <a:t>mas questiona criticamente para testar a confiabilidade e validade do que o entrevistado </a:t>
            </a:r>
            <a:r>
              <a:rPr lang="pt-BR" sz="1400" dirty="0" smtClean="0"/>
              <a:t>diz, baseado </a:t>
            </a:r>
            <a:r>
              <a:rPr lang="pt-BR" sz="1400" dirty="0"/>
              <a:t>nas </a:t>
            </a:r>
            <a:r>
              <a:rPr lang="pt-BR" sz="1400" dirty="0" smtClean="0"/>
              <a:t>evidências </a:t>
            </a:r>
            <a:r>
              <a:rPr lang="pt-BR" sz="1400" dirty="0"/>
              <a:t>das falas do entrevistado e na consistência lógica. </a:t>
            </a:r>
          </a:p>
          <a:p>
            <a:r>
              <a:rPr lang="pt-BR" sz="1400" b="1" dirty="0"/>
              <a:t>Bom de memória – </a:t>
            </a:r>
            <a:r>
              <a:rPr lang="pt-BR" sz="1400" dirty="0" smtClean="0"/>
              <a:t>retém </a:t>
            </a:r>
            <a:r>
              <a:rPr lang="pt-BR" sz="1400" dirty="0"/>
              <a:t>o que foi dito durante a entrevista. Pode retomar afirmações, declarações ditas anteriormente e questionar para tê-las explicadas e pode relacionar o que foi dito durante diferentes partes da entrevista. </a:t>
            </a:r>
          </a:p>
          <a:p>
            <a:r>
              <a:rPr lang="pt-BR" sz="1400" b="1" dirty="0"/>
              <a:t>Bom interpretador – </a:t>
            </a:r>
            <a:r>
              <a:rPr lang="pt-BR" sz="1400" dirty="0"/>
              <a:t>ele deve controlar  durante toda a entrevista para clarear e ampliar </a:t>
            </a:r>
            <a:r>
              <a:rPr lang="pt-BR" sz="1400" dirty="0" smtClean="0"/>
              <a:t>as </a:t>
            </a:r>
            <a:r>
              <a:rPr lang="pt-BR" sz="1400" dirty="0"/>
              <a:t>falas do entrevistado, dando interpretações ao que é dito, o que poderá ser confirmado ou não pelo entrevistado. </a:t>
            </a:r>
          </a:p>
          <a:p>
            <a:r>
              <a:rPr lang="pt-BR" sz="1100" dirty="0"/>
              <a:t> </a:t>
            </a:r>
            <a:endParaRPr kumimoji="0" lang="pt-BR" sz="11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idx="1"/>
          </p:nvPr>
        </p:nvSpPr>
        <p:spPr>
          <a:xfrm>
            <a:off x="304800" y="1554163"/>
            <a:ext cx="8686800" cy="3160721"/>
          </a:xfrm>
        </p:spPr>
        <p:txBody>
          <a:bodyPr>
            <a:normAutofit/>
          </a:bodyPr>
          <a:lstStyle/>
          <a:p>
            <a:pPr algn="ctr"/>
            <a:endParaRPr lang="pt-BR" b="1" dirty="0" smtClean="0"/>
          </a:p>
          <a:p>
            <a:pPr algn="ctr">
              <a:buNone/>
            </a:pPr>
            <a:r>
              <a:rPr lang="pt-BR" b="1" dirty="0" smtClean="0">
                <a:solidFill>
                  <a:schemeClr val="tx1"/>
                </a:solidFill>
              </a:rPr>
              <a:t>	O </a:t>
            </a:r>
            <a:r>
              <a:rPr lang="pt-BR" b="1" dirty="0" smtClean="0">
                <a:solidFill>
                  <a:schemeClr val="tx1"/>
                </a:solidFill>
              </a:rPr>
              <a:t>entrevistador deve ir além dos critérios e das recomendações técnicas e </a:t>
            </a:r>
            <a:r>
              <a:rPr lang="pt-BR" b="1" dirty="0" smtClean="0">
                <a:solidFill>
                  <a:schemeClr val="tx1"/>
                </a:solidFill>
              </a:rPr>
              <a:t>às </a:t>
            </a:r>
            <a:r>
              <a:rPr lang="pt-BR" b="1" dirty="0" smtClean="0">
                <a:solidFill>
                  <a:schemeClr val="tx1"/>
                </a:solidFill>
              </a:rPr>
              <a:t>vezes deliberadamente desconsiderar e quebrar os protocolos. </a:t>
            </a:r>
          </a:p>
          <a:p>
            <a:pPr algn="ctr">
              <a:buNone/>
            </a:pPr>
            <a:endParaRPr lang="pt-BR" b="1" dirty="0"/>
          </a:p>
        </p:txBody>
      </p:sp>
      <p:sp>
        <p:nvSpPr>
          <p:cNvPr id="4" name="Subtítulo 2"/>
          <p:cNvSpPr txBox="1">
            <a:spLocks/>
          </p:cNvSpPr>
          <p:nvPr/>
        </p:nvSpPr>
        <p:spPr>
          <a:xfrm>
            <a:off x="214282" y="3429000"/>
            <a:ext cx="8686800" cy="1160457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pt-B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Subtítulo 2"/>
          <p:cNvSpPr txBox="1">
            <a:spLocks/>
          </p:cNvSpPr>
          <p:nvPr/>
        </p:nvSpPr>
        <p:spPr>
          <a:xfrm>
            <a:off x="214282" y="4857760"/>
            <a:ext cx="8686800" cy="1160457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pt-B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idx="1"/>
          </p:nvPr>
        </p:nvSpPr>
        <p:spPr>
          <a:xfrm>
            <a:off x="304800" y="1554163"/>
            <a:ext cx="8686800" cy="430372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pt-BR" dirty="0" smtClean="0"/>
              <a:t>	</a:t>
            </a:r>
            <a:r>
              <a:rPr lang="pt-BR" dirty="0" smtClean="0">
                <a:solidFill>
                  <a:schemeClr val="tx1"/>
                </a:solidFill>
              </a:rPr>
              <a:t>O </a:t>
            </a:r>
            <a:r>
              <a:rPr lang="pt-BR" dirty="0" smtClean="0">
                <a:solidFill>
                  <a:schemeClr val="tx1"/>
                </a:solidFill>
              </a:rPr>
              <a:t>tema da qualidade da entrevista vai além da </a:t>
            </a:r>
            <a:r>
              <a:rPr lang="pt-BR" dirty="0" smtClean="0">
                <a:solidFill>
                  <a:schemeClr val="tx1"/>
                </a:solidFill>
              </a:rPr>
              <a:t>habilidade </a:t>
            </a:r>
            <a:r>
              <a:rPr lang="pt-BR" dirty="0" smtClean="0">
                <a:solidFill>
                  <a:schemeClr val="tx1"/>
                </a:solidFill>
              </a:rPr>
              <a:t>do entrevistador individual  e levanta </a:t>
            </a:r>
            <a:r>
              <a:rPr lang="pt-BR" dirty="0" smtClean="0">
                <a:solidFill>
                  <a:schemeClr val="tx1"/>
                </a:solidFill>
              </a:rPr>
              <a:t>questões éticas </a:t>
            </a:r>
            <a:r>
              <a:rPr lang="pt-BR" dirty="0" smtClean="0">
                <a:solidFill>
                  <a:schemeClr val="tx1"/>
                </a:solidFill>
              </a:rPr>
              <a:t>e </a:t>
            </a:r>
            <a:r>
              <a:rPr lang="pt-BR" dirty="0" smtClean="0">
                <a:solidFill>
                  <a:schemeClr val="tx1"/>
                </a:solidFill>
              </a:rPr>
              <a:t>epistemológicas </a:t>
            </a:r>
            <a:r>
              <a:rPr lang="pt-BR" dirty="0" smtClean="0">
                <a:solidFill>
                  <a:schemeClr val="tx1"/>
                </a:solidFill>
              </a:rPr>
              <a:t>na </a:t>
            </a:r>
            <a:r>
              <a:rPr lang="pt-BR" dirty="0" smtClean="0">
                <a:solidFill>
                  <a:schemeClr val="tx1"/>
                </a:solidFill>
              </a:rPr>
              <a:t>busca de </a:t>
            </a:r>
            <a:r>
              <a:rPr lang="pt-BR" dirty="0" smtClean="0">
                <a:solidFill>
                  <a:schemeClr val="tx1"/>
                </a:solidFill>
              </a:rPr>
              <a:t>conhecimento </a:t>
            </a:r>
            <a:r>
              <a:rPr lang="pt-BR" dirty="0" smtClean="0">
                <a:solidFill>
                  <a:schemeClr val="tx1"/>
                </a:solidFill>
              </a:rPr>
              <a:t>na entrevista.</a:t>
            </a:r>
          </a:p>
          <a:p>
            <a:pPr>
              <a:buNone/>
            </a:pPr>
            <a:r>
              <a:rPr lang="pt-BR" dirty="0" smtClean="0">
                <a:solidFill>
                  <a:schemeClr val="tx1"/>
                </a:solidFill>
              </a:rPr>
              <a:t>	</a:t>
            </a:r>
            <a:r>
              <a:rPr lang="pt-BR" dirty="0" smtClean="0">
                <a:solidFill>
                  <a:schemeClr val="tx1"/>
                </a:solidFill>
              </a:rPr>
              <a:t>Vamos agora de critérios de qualidade interna da entrevista de pesquisa para algumas críticas da qualidade do conhecimento produzido.  </a:t>
            </a:r>
            <a:endParaRPr lang="pt-BR" b="1" dirty="0">
              <a:solidFill>
                <a:schemeClr val="tx1"/>
              </a:solidFill>
            </a:endParaRPr>
          </a:p>
        </p:txBody>
      </p:sp>
      <p:sp>
        <p:nvSpPr>
          <p:cNvPr id="4" name="Subtítulo 2"/>
          <p:cNvSpPr txBox="1">
            <a:spLocks/>
          </p:cNvSpPr>
          <p:nvPr/>
        </p:nvSpPr>
        <p:spPr>
          <a:xfrm>
            <a:off x="214282" y="3429000"/>
            <a:ext cx="8686800" cy="1160457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pt-B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Subtítulo 2"/>
          <p:cNvSpPr txBox="1">
            <a:spLocks/>
          </p:cNvSpPr>
          <p:nvPr/>
        </p:nvSpPr>
        <p:spPr>
          <a:xfrm>
            <a:off x="214282" y="4857760"/>
            <a:ext cx="8686800" cy="1160457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pt-B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142844" y="642918"/>
            <a:ext cx="88582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pt-BR" sz="2400" b="1" dirty="0" smtClean="0"/>
              <a:t>Objeções padrões para a qualidade da entrevista em pesquisa</a:t>
            </a:r>
            <a:endParaRPr lang="pt-BR" sz="2400" dirty="0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idx="1"/>
          </p:nvPr>
        </p:nvSpPr>
        <p:spPr>
          <a:xfrm>
            <a:off x="304800" y="1285861"/>
            <a:ext cx="8686800" cy="5214973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pt-BR" b="1" dirty="0" smtClean="0"/>
              <a:t>10 críticas típicas </a:t>
            </a:r>
            <a:r>
              <a:rPr lang="pt-BR" b="1" dirty="0" smtClean="0"/>
              <a:t>de entrevistas em pesquisa qualitativa</a:t>
            </a:r>
            <a:endParaRPr lang="pt-BR" dirty="0" smtClean="0"/>
          </a:p>
          <a:p>
            <a:pPr>
              <a:buNone/>
            </a:pPr>
            <a:endParaRPr lang="pt-BR" b="1" dirty="0" smtClean="0"/>
          </a:p>
          <a:p>
            <a:pPr>
              <a:buNone/>
            </a:pPr>
            <a:r>
              <a:rPr lang="pt-BR" sz="5000" b="1" dirty="0" smtClean="0"/>
              <a:t> A </a:t>
            </a:r>
            <a:r>
              <a:rPr lang="pt-BR" sz="5000" b="1" dirty="0" smtClean="0"/>
              <a:t>entrevista </a:t>
            </a:r>
            <a:r>
              <a:rPr lang="pt-BR" sz="5000" b="1" dirty="0" smtClean="0"/>
              <a:t>na </a:t>
            </a:r>
            <a:r>
              <a:rPr lang="pt-BR" sz="5000" b="1" dirty="0" smtClean="0"/>
              <a:t>pesquisa qualitativa não é</a:t>
            </a:r>
            <a:r>
              <a:rPr lang="pt-BR" sz="5000" b="1" dirty="0" smtClean="0"/>
              <a:t>:</a:t>
            </a:r>
          </a:p>
          <a:p>
            <a:pPr>
              <a:buNone/>
            </a:pPr>
            <a:endParaRPr lang="pt-BR" sz="5000" b="1" dirty="0" smtClean="0"/>
          </a:p>
          <a:p>
            <a:pPr>
              <a:buNone/>
            </a:pPr>
            <a:r>
              <a:rPr lang="pt-BR" sz="5000" dirty="0" smtClean="0"/>
              <a:t>1 - </a:t>
            </a:r>
            <a:r>
              <a:rPr lang="pt-BR" sz="5000" dirty="0" smtClean="0"/>
              <a:t>Científica</a:t>
            </a:r>
            <a:r>
              <a:rPr lang="pt-BR" sz="5000" dirty="0" smtClean="0"/>
              <a:t>, mas somente reflete o senso </a:t>
            </a:r>
            <a:r>
              <a:rPr lang="pt-BR" sz="5000" dirty="0" smtClean="0"/>
              <a:t>comum;</a:t>
            </a:r>
            <a:endParaRPr lang="pt-BR" sz="5000" dirty="0" smtClean="0"/>
          </a:p>
          <a:p>
            <a:pPr>
              <a:buNone/>
            </a:pPr>
            <a:r>
              <a:rPr lang="pt-BR" sz="5000" dirty="0" smtClean="0"/>
              <a:t>2 - Q</a:t>
            </a:r>
            <a:r>
              <a:rPr lang="pt-BR" sz="5000" dirty="0" smtClean="0"/>
              <a:t>uantitativa</a:t>
            </a:r>
            <a:r>
              <a:rPr lang="pt-BR" sz="5000" dirty="0" smtClean="0"/>
              <a:t>, mas somente qualitativa;</a:t>
            </a:r>
          </a:p>
          <a:p>
            <a:pPr>
              <a:buNone/>
            </a:pPr>
            <a:r>
              <a:rPr lang="pt-BR" sz="5000" dirty="0" smtClean="0"/>
              <a:t>3 - </a:t>
            </a:r>
            <a:r>
              <a:rPr lang="pt-BR" sz="5000" dirty="0" smtClean="0"/>
              <a:t>Objetiva</a:t>
            </a:r>
            <a:r>
              <a:rPr lang="pt-BR" sz="5000" dirty="0" smtClean="0"/>
              <a:t>, mas subjetiva;</a:t>
            </a:r>
          </a:p>
          <a:p>
            <a:pPr>
              <a:buNone/>
            </a:pPr>
            <a:r>
              <a:rPr lang="pt-BR" sz="5000" dirty="0" smtClean="0"/>
              <a:t>4 - </a:t>
            </a:r>
            <a:r>
              <a:rPr lang="pt-BR" sz="5000" dirty="0" smtClean="0"/>
              <a:t>Teste </a:t>
            </a:r>
            <a:r>
              <a:rPr lang="pt-BR" sz="5000" dirty="0" smtClean="0"/>
              <a:t>de hipótese </a:t>
            </a:r>
            <a:r>
              <a:rPr lang="pt-BR" sz="5000" dirty="0" smtClean="0"/>
              <a:t>científica</a:t>
            </a:r>
            <a:r>
              <a:rPr lang="pt-BR" sz="5000" dirty="0" smtClean="0"/>
              <a:t>, mas somente </a:t>
            </a:r>
            <a:r>
              <a:rPr lang="pt-BR" sz="5000" dirty="0" err="1" smtClean="0"/>
              <a:t>explorativa</a:t>
            </a:r>
            <a:r>
              <a:rPr lang="pt-BR" sz="5000" dirty="0" smtClean="0"/>
              <a:t>;</a:t>
            </a:r>
          </a:p>
          <a:p>
            <a:pPr>
              <a:buNone/>
            </a:pPr>
            <a:r>
              <a:rPr lang="pt-BR" sz="5000" dirty="0" smtClean="0"/>
              <a:t>5 - </a:t>
            </a:r>
            <a:r>
              <a:rPr lang="pt-BR" sz="5000" dirty="0" smtClean="0"/>
              <a:t>Um </a:t>
            </a:r>
            <a:r>
              <a:rPr lang="pt-BR" sz="5000" dirty="0" smtClean="0"/>
              <a:t>método </a:t>
            </a:r>
            <a:r>
              <a:rPr lang="pt-BR" sz="5000" dirty="0" smtClean="0"/>
              <a:t>científico</a:t>
            </a:r>
            <a:r>
              <a:rPr lang="pt-BR" sz="5000" dirty="0" smtClean="0"/>
              <a:t>, porque ela depende demais </a:t>
            </a:r>
            <a:r>
              <a:rPr lang="pt-BR" sz="5000" dirty="0" smtClean="0"/>
              <a:t>do sujeito;  </a:t>
            </a:r>
            <a:endParaRPr lang="pt-BR" sz="5000" dirty="0" smtClean="0"/>
          </a:p>
          <a:p>
            <a:pPr>
              <a:buNone/>
            </a:pPr>
            <a:r>
              <a:rPr lang="pt-BR" sz="5000" dirty="0" smtClean="0"/>
              <a:t>6 - </a:t>
            </a:r>
            <a:r>
              <a:rPr lang="pt-BR" sz="5000" dirty="0" smtClean="0"/>
              <a:t>Fidedigna, </a:t>
            </a:r>
            <a:r>
              <a:rPr lang="pt-BR" sz="5000" dirty="0" smtClean="0"/>
              <a:t>mas tendenciosa;</a:t>
            </a:r>
          </a:p>
          <a:p>
            <a:pPr>
              <a:buNone/>
            </a:pPr>
            <a:r>
              <a:rPr lang="pt-BR" sz="5000" dirty="0" smtClean="0"/>
              <a:t>7 - </a:t>
            </a:r>
            <a:r>
              <a:rPr lang="pt-BR" sz="5000" dirty="0" smtClean="0"/>
              <a:t>Confiável</a:t>
            </a:r>
            <a:r>
              <a:rPr lang="pt-BR" sz="5000" dirty="0" smtClean="0"/>
              <a:t>, porque ela baseia-se em perguntas </a:t>
            </a:r>
            <a:r>
              <a:rPr lang="pt-BR" sz="5000" dirty="0" smtClean="0"/>
              <a:t>centrais;</a:t>
            </a:r>
            <a:endParaRPr lang="pt-BR" sz="5000" dirty="0" smtClean="0"/>
          </a:p>
          <a:p>
            <a:pPr>
              <a:buNone/>
            </a:pPr>
            <a:r>
              <a:rPr lang="pt-BR" sz="5000" dirty="0" smtClean="0"/>
              <a:t>8 - </a:t>
            </a:r>
            <a:r>
              <a:rPr lang="pt-BR" sz="5000" dirty="0" smtClean="0"/>
              <a:t>Intersubjetiva</a:t>
            </a:r>
            <a:r>
              <a:rPr lang="pt-BR" sz="5000" dirty="0" smtClean="0"/>
              <a:t>, porque diferentes leitores encontram diferentes significados;</a:t>
            </a:r>
          </a:p>
          <a:p>
            <a:pPr>
              <a:buNone/>
            </a:pPr>
            <a:r>
              <a:rPr lang="pt-BR" sz="5000" dirty="0" smtClean="0"/>
              <a:t>9 - V</a:t>
            </a:r>
            <a:r>
              <a:rPr lang="pt-BR" sz="5000" dirty="0" smtClean="0"/>
              <a:t>álida</a:t>
            </a:r>
            <a:r>
              <a:rPr lang="pt-BR" sz="5000" dirty="0" smtClean="0"/>
              <a:t>, porque </a:t>
            </a:r>
            <a:r>
              <a:rPr lang="pt-BR" sz="5000" dirty="0" smtClean="0"/>
              <a:t>ela </a:t>
            </a:r>
            <a:r>
              <a:rPr lang="pt-BR" sz="5000" dirty="0" smtClean="0"/>
              <a:t>depende de impressões subjetivas;</a:t>
            </a:r>
          </a:p>
          <a:p>
            <a:pPr>
              <a:buNone/>
            </a:pPr>
            <a:r>
              <a:rPr lang="pt-BR" sz="5000" dirty="0" smtClean="0"/>
              <a:t>10 - </a:t>
            </a:r>
            <a:r>
              <a:rPr lang="pt-BR" sz="5000" dirty="0" smtClean="0"/>
              <a:t>Generalizada</a:t>
            </a:r>
            <a:r>
              <a:rPr lang="pt-BR" sz="5000" dirty="0" smtClean="0"/>
              <a:t>, porque há </a:t>
            </a:r>
            <a:r>
              <a:rPr lang="pt-BR" sz="5000" dirty="0" smtClean="0"/>
              <a:t>poucos sujeitos.</a:t>
            </a:r>
            <a:endParaRPr lang="pt-BR" sz="5000" dirty="0" smtClean="0"/>
          </a:p>
          <a:p>
            <a:pPr>
              <a:buNone/>
            </a:pPr>
            <a:r>
              <a:rPr lang="pt-BR" sz="5000" dirty="0" smtClean="0"/>
              <a:t> </a:t>
            </a:r>
          </a:p>
          <a:p>
            <a:pPr>
              <a:buNone/>
            </a:pPr>
            <a:r>
              <a:rPr lang="pt-BR" sz="5000" dirty="0" smtClean="0"/>
              <a:t>	Os cinco primeiros </a:t>
            </a:r>
            <a:r>
              <a:rPr lang="pt-BR" sz="5000" dirty="0" smtClean="0"/>
              <a:t>referem-se a </a:t>
            </a:r>
            <a:r>
              <a:rPr lang="pt-BR" sz="5000" dirty="0" smtClean="0"/>
              <a:t>concepção </a:t>
            </a:r>
            <a:r>
              <a:rPr lang="pt-BR" sz="5000" dirty="0" smtClean="0"/>
              <a:t>mais global da pesquisa </a:t>
            </a:r>
            <a:r>
              <a:rPr lang="pt-BR" sz="5000" dirty="0" smtClean="0"/>
              <a:t>científica</a:t>
            </a:r>
            <a:r>
              <a:rPr lang="pt-BR" sz="5000" dirty="0" smtClean="0"/>
              <a:t>, os próximos </a:t>
            </a:r>
            <a:r>
              <a:rPr lang="pt-BR" sz="5000" dirty="0" smtClean="0"/>
              <a:t>três, à </a:t>
            </a:r>
            <a:r>
              <a:rPr lang="pt-BR" sz="5000" dirty="0" smtClean="0"/>
              <a:t>entrevista e aos estágios da </a:t>
            </a:r>
            <a:r>
              <a:rPr lang="pt-BR" sz="5000" dirty="0" smtClean="0"/>
              <a:t>análise, os </a:t>
            </a:r>
            <a:r>
              <a:rPr lang="pt-BR" sz="5000" dirty="0" smtClean="0"/>
              <a:t>dois últimos </a:t>
            </a:r>
            <a:r>
              <a:rPr lang="pt-BR" sz="5000" dirty="0" smtClean="0"/>
              <a:t> à validação </a:t>
            </a:r>
            <a:r>
              <a:rPr lang="pt-BR" sz="5000" dirty="0" smtClean="0"/>
              <a:t>e generalização. </a:t>
            </a:r>
          </a:p>
          <a:p>
            <a:pPr algn="ctr">
              <a:buNone/>
            </a:pPr>
            <a:endParaRPr lang="pt-BR" sz="5000" b="1" dirty="0"/>
          </a:p>
        </p:txBody>
      </p:sp>
      <p:sp>
        <p:nvSpPr>
          <p:cNvPr id="4" name="Subtítulo 2"/>
          <p:cNvSpPr txBox="1">
            <a:spLocks/>
          </p:cNvSpPr>
          <p:nvPr/>
        </p:nvSpPr>
        <p:spPr>
          <a:xfrm>
            <a:off x="214282" y="3429000"/>
            <a:ext cx="8686800" cy="1160457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pt-B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Subtítulo 2"/>
          <p:cNvSpPr txBox="1">
            <a:spLocks/>
          </p:cNvSpPr>
          <p:nvPr/>
        </p:nvSpPr>
        <p:spPr>
          <a:xfrm>
            <a:off x="-642974" y="642942"/>
            <a:ext cx="8686800" cy="50004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pt-BR" sz="24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Críticas padrão de entrevistas em pesquisa qualitativa</a:t>
            </a:r>
            <a:endParaRPr kumimoji="0" lang="pt-BR" sz="2400" b="0" i="0" u="none" strike="noStrike" kern="1200" cap="none" spc="0" normalizeH="0" baseline="0" noProof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pt-BR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idx="1"/>
          </p:nvPr>
        </p:nvSpPr>
        <p:spPr>
          <a:xfrm>
            <a:off x="304800" y="1285860"/>
            <a:ext cx="8686800" cy="4857783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pt-BR" dirty="0" smtClean="0"/>
              <a:t> </a:t>
            </a:r>
            <a:r>
              <a:rPr lang="pt-BR" b="1" dirty="0" smtClean="0"/>
              <a:t>1 – A entrevista na pesquisa qualitativa não é científica, mas somente reflete o senso comum. </a:t>
            </a:r>
            <a:r>
              <a:rPr lang="pt-BR" dirty="0" smtClean="0"/>
              <a:t>Não existe definição oficial de ciência na qual a entrevista qualitativa pode ser </a:t>
            </a:r>
            <a:r>
              <a:rPr lang="pt-BR" dirty="0" smtClean="0"/>
              <a:t>inequivocamente </a:t>
            </a:r>
            <a:r>
              <a:rPr lang="pt-BR" dirty="0" smtClean="0"/>
              <a:t>categorizada como científica ou não. Uma definição de ciência pode ser produção metódica ou conhecimento sistemático ou novo. A dúvida entre ser ou não científica depende do entendimento dos termos chave na definição, tais como metódico, novo, sistemático e conhecimento em relação à investigação da entrevista específica. </a:t>
            </a:r>
          </a:p>
          <a:p>
            <a:pPr>
              <a:buNone/>
            </a:pPr>
            <a:endParaRPr lang="pt-BR" b="1" dirty="0" smtClean="0"/>
          </a:p>
          <a:p>
            <a:pPr>
              <a:buNone/>
            </a:pPr>
            <a:r>
              <a:rPr lang="pt-BR" b="1" dirty="0" smtClean="0"/>
              <a:t>2 </a:t>
            </a:r>
            <a:r>
              <a:rPr lang="pt-BR" b="1" dirty="0" smtClean="0"/>
              <a:t>– Entrevistas não são quantitativas, mas somente </a:t>
            </a:r>
            <a:r>
              <a:rPr lang="pt-BR" b="1" dirty="0" smtClean="0"/>
              <a:t>qualitativas, </a:t>
            </a:r>
            <a:r>
              <a:rPr lang="pt-BR" b="1" dirty="0" smtClean="0"/>
              <a:t>logo</a:t>
            </a:r>
            <a:r>
              <a:rPr lang="pt-BR" dirty="0" smtClean="0"/>
              <a:t> </a:t>
            </a:r>
            <a:r>
              <a:rPr lang="pt-BR" b="1" dirty="0" smtClean="0"/>
              <a:t>não </a:t>
            </a:r>
            <a:r>
              <a:rPr lang="pt-BR" b="1" dirty="0" smtClean="0"/>
              <a:t>científicas.</a:t>
            </a:r>
            <a:r>
              <a:rPr lang="pt-BR" dirty="0" smtClean="0"/>
              <a:t> </a:t>
            </a:r>
            <a:r>
              <a:rPr lang="pt-BR" dirty="0" smtClean="0"/>
              <a:t>Nas discussões de ciências sociais paradigmáticas, ciência tem sido equiparada a quantificação. Na prática de pesquisa de ciências naturais e sociais, entretanto, análises qualitativas também têm a posição principal. Na corrente de livros didáticos de ciências sociais no método, entretanto, os aspectos qualitativos do processo da pesquisa têm </a:t>
            </a:r>
            <a:r>
              <a:rPr lang="pt-BR" dirty="0" smtClean="0"/>
              <a:t>mal existido até recentemente. </a:t>
            </a:r>
            <a:endParaRPr lang="pt-BR" dirty="0" smtClean="0"/>
          </a:p>
          <a:p>
            <a:pPr algn="ctr">
              <a:buNone/>
            </a:pPr>
            <a:endParaRPr lang="pt-BR" b="1" dirty="0"/>
          </a:p>
        </p:txBody>
      </p:sp>
      <p:sp>
        <p:nvSpPr>
          <p:cNvPr id="4" name="Subtítulo 2"/>
          <p:cNvSpPr txBox="1">
            <a:spLocks/>
          </p:cNvSpPr>
          <p:nvPr/>
        </p:nvSpPr>
        <p:spPr>
          <a:xfrm>
            <a:off x="214282" y="3429000"/>
            <a:ext cx="8686800" cy="1160457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pt-B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Subtítulo 2"/>
          <p:cNvSpPr txBox="1">
            <a:spLocks/>
          </p:cNvSpPr>
          <p:nvPr/>
        </p:nvSpPr>
        <p:spPr>
          <a:xfrm>
            <a:off x="214282" y="4857760"/>
            <a:ext cx="8686800" cy="1160457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pt-B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idx="1"/>
          </p:nvPr>
        </p:nvSpPr>
        <p:spPr>
          <a:xfrm>
            <a:off x="304800" y="1285861"/>
            <a:ext cx="8686800" cy="4357718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pt-BR" b="1" dirty="0" smtClean="0"/>
              <a:t>3 - A entrevista na pesquisa qualitativa não é objetiva, mas subjetiva  - </a:t>
            </a:r>
            <a:r>
              <a:rPr lang="pt-BR" dirty="0" smtClean="0"/>
              <a:t>os termos básicos dessa </a:t>
            </a:r>
            <a:r>
              <a:rPr lang="pt-BR" dirty="0" smtClean="0"/>
              <a:t>objeção </a:t>
            </a:r>
            <a:r>
              <a:rPr lang="pt-BR" dirty="0" smtClean="0"/>
              <a:t>são ambíguos. A objetividade da entrevista de pesquisa precisa ser discutida especificamente </a:t>
            </a:r>
            <a:r>
              <a:rPr lang="pt-BR" dirty="0" smtClean="0"/>
              <a:t>para </a:t>
            </a:r>
            <a:r>
              <a:rPr lang="pt-BR" dirty="0" smtClean="0"/>
              <a:t>cada um dos múltiplos significados de objetividade, como relevante para a </a:t>
            </a:r>
            <a:r>
              <a:rPr lang="pt-BR" dirty="0" smtClean="0"/>
              <a:t>investigação na </a:t>
            </a:r>
            <a:r>
              <a:rPr lang="pt-BR" dirty="0" smtClean="0"/>
              <a:t>entrevista </a:t>
            </a:r>
            <a:r>
              <a:rPr lang="pt-BR" dirty="0" smtClean="0"/>
              <a:t>em questão.</a:t>
            </a:r>
            <a:endParaRPr lang="pt-BR" dirty="0" smtClean="0"/>
          </a:p>
          <a:p>
            <a:endParaRPr lang="pt-BR" b="1" dirty="0" smtClean="0"/>
          </a:p>
          <a:p>
            <a:pPr>
              <a:buNone/>
            </a:pPr>
            <a:r>
              <a:rPr lang="pt-BR" b="1" dirty="0" smtClean="0"/>
              <a:t>4 </a:t>
            </a:r>
            <a:r>
              <a:rPr lang="pt-BR" b="1" dirty="0" smtClean="0"/>
              <a:t>– Entrevistas qualitativas não testam </a:t>
            </a:r>
            <a:r>
              <a:rPr lang="pt-BR" b="1" dirty="0" smtClean="0"/>
              <a:t>hipóteses, </a:t>
            </a:r>
            <a:r>
              <a:rPr lang="pt-BR" b="1" dirty="0" smtClean="0"/>
              <a:t>elas são somente </a:t>
            </a:r>
            <a:r>
              <a:rPr lang="pt-BR" b="1" dirty="0" err="1" smtClean="0"/>
              <a:t>explorativas</a:t>
            </a:r>
            <a:r>
              <a:rPr lang="pt-BR" b="1" dirty="0" smtClean="0"/>
              <a:t>, logo não são científicas  – </a:t>
            </a:r>
            <a:r>
              <a:rPr lang="pt-BR" dirty="0" smtClean="0"/>
              <a:t>numa larga concepção de ciências como teste de hipótese, tanto quanto descritivo e exploratório, modelos são importantes </a:t>
            </a:r>
            <a:r>
              <a:rPr lang="pt-BR" dirty="0" smtClean="0"/>
              <a:t>com a </a:t>
            </a:r>
            <a:r>
              <a:rPr lang="pt-BR" dirty="0" smtClean="0"/>
              <a:t>descrição e </a:t>
            </a:r>
            <a:r>
              <a:rPr lang="pt-BR" dirty="0" smtClean="0"/>
              <a:t>a exploração </a:t>
            </a:r>
            <a:r>
              <a:rPr lang="pt-BR" dirty="0" smtClean="0"/>
              <a:t>como pontos fortes da pesquisa qualitativa. </a:t>
            </a:r>
            <a:r>
              <a:rPr lang="pt-BR" dirty="0" smtClean="0"/>
              <a:t>Contrária </a:t>
            </a:r>
            <a:r>
              <a:rPr lang="pt-BR" dirty="0" smtClean="0"/>
              <a:t>a objeção, uma entrevista pode também levar a forma de um processo de testar hipótese </a:t>
            </a:r>
            <a:r>
              <a:rPr lang="pt-BR" dirty="0" smtClean="0"/>
              <a:t>contínuo, em que </a:t>
            </a:r>
            <a:r>
              <a:rPr lang="pt-BR" dirty="0" smtClean="0"/>
              <a:t>o entrevistador testa hipóteses. Por exemplo, com uma interação de perguntas diretas, perguntas enumeradas, perguntas </a:t>
            </a:r>
            <a:r>
              <a:rPr lang="pt-BR" dirty="0" smtClean="0"/>
              <a:t>centrais, </a:t>
            </a:r>
            <a:r>
              <a:rPr lang="pt-BR" dirty="0" smtClean="0"/>
              <a:t>perguntas investigativas.</a:t>
            </a:r>
            <a:endParaRPr lang="pt-BR" b="1" dirty="0"/>
          </a:p>
        </p:txBody>
      </p:sp>
      <p:sp>
        <p:nvSpPr>
          <p:cNvPr id="4" name="Subtítulo 2"/>
          <p:cNvSpPr txBox="1">
            <a:spLocks/>
          </p:cNvSpPr>
          <p:nvPr/>
        </p:nvSpPr>
        <p:spPr>
          <a:xfrm>
            <a:off x="214282" y="3429000"/>
            <a:ext cx="8686800" cy="1160457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pt-B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Subtítulo 2"/>
          <p:cNvSpPr txBox="1">
            <a:spLocks/>
          </p:cNvSpPr>
          <p:nvPr/>
        </p:nvSpPr>
        <p:spPr>
          <a:xfrm>
            <a:off x="214282" y="4857760"/>
            <a:ext cx="8686800" cy="1160457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pt-B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idx="1"/>
          </p:nvPr>
        </p:nvSpPr>
        <p:spPr>
          <a:xfrm>
            <a:off x="304800" y="1554163"/>
            <a:ext cx="8686800" cy="5018109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pt-BR" b="1" dirty="0" smtClean="0"/>
              <a:t>5 – A entrevista não é um método cientifico, porque ela depende demais </a:t>
            </a:r>
            <a:r>
              <a:rPr lang="pt-BR" b="1" dirty="0" smtClean="0"/>
              <a:t>do sujeito.  </a:t>
            </a:r>
            <a:r>
              <a:rPr lang="pt-BR" b="1" dirty="0" smtClean="0"/>
              <a:t>–</a:t>
            </a:r>
            <a:r>
              <a:rPr lang="pt-BR" dirty="0" smtClean="0"/>
              <a:t> uma entrevista de pesquisa é flexível, sensível ao contexto, dependente do inter-relacionamento pessoal do entrevistador e do entrevistado.  Mais do que tentar eliminar a influência da interação pessoal do entrevistador e entrevistado, nós podemos considerar a pessoa do entrevistador como um instrumento primário de pesquisa para obter conhecimento no qual são colocadas demandas fortes na qualidade </a:t>
            </a:r>
            <a:r>
              <a:rPr lang="pt-BR" dirty="0" smtClean="0"/>
              <a:t>de </a:t>
            </a:r>
            <a:r>
              <a:rPr lang="pt-BR" dirty="0" smtClean="0"/>
              <a:t>habilidade do entrevistador.</a:t>
            </a:r>
          </a:p>
          <a:p>
            <a:endParaRPr lang="pt-BR" b="1" dirty="0" smtClean="0"/>
          </a:p>
          <a:p>
            <a:pPr>
              <a:buNone/>
            </a:pPr>
            <a:r>
              <a:rPr lang="pt-BR" b="1" dirty="0" smtClean="0"/>
              <a:t>6 </a:t>
            </a:r>
            <a:r>
              <a:rPr lang="pt-BR" b="1" dirty="0" smtClean="0"/>
              <a:t>– </a:t>
            </a:r>
            <a:r>
              <a:rPr lang="pt-BR" b="1" dirty="0" smtClean="0"/>
              <a:t>Os </a:t>
            </a:r>
            <a:r>
              <a:rPr lang="pt-BR" b="1" dirty="0" smtClean="0"/>
              <a:t>resultados da entrevista não são confiáveis, eles são tendenciosos – </a:t>
            </a:r>
            <a:r>
              <a:rPr lang="pt-BR" dirty="0" smtClean="0"/>
              <a:t>a resposta precisa ser concreta. Uma </a:t>
            </a:r>
            <a:r>
              <a:rPr lang="pt-BR" i="1" dirty="0" err="1" smtClean="0"/>
              <a:t>counterquestion</a:t>
            </a:r>
            <a:r>
              <a:rPr lang="pt-BR" dirty="0" smtClean="0"/>
              <a:t> específica se preocupa com quem não inspira confiança e em que sentido. A tendência ao desconhecimento pode invalidar inteiramente os resultados do questionamento na entrevista. Uma tendência reconhecida ou perspectiva </a:t>
            </a:r>
            <a:r>
              <a:rPr lang="pt-BR" dirty="0" smtClean="0"/>
              <a:t>subjetiva pode entretanto, </a:t>
            </a:r>
            <a:r>
              <a:rPr lang="pt-BR" dirty="0" smtClean="0"/>
              <a:t>vir a esclarecer aspectos específicos de um fenômeno investigado e trazer novas dimensões futuramente, contribuindo para uma construção de conhecimento </a:t>
            </a:r>
            <a:r>
              <a:rPr lang="pt-BR" dirty="0" err="1" smtClean="0"/>
              <a:t>multiperspectiva</a:t>
            </a:r>
            <a:r>
              <a:rPr lang="pt-BR" dirty="0" smtClean="0"/>
              <a:t>.</a:t>
            </a:r>
            <a:endParaRPr lang="pt-BR" b="1" dirty="0"/>
          </a:p>
        </p:txBody>
      </p:sp>
      <p:sp>
        <p:nvSpPr>
          <p:cNvPr id="4" name="Subtítulo 2"/>
          <p:cNvSpPr txBox="1">
            <a:spLocks/>
          </p:cNvSpPr>
          <p:nvPr/>
        </p:nvSpPr>
        <p:spPr>
          <a:xfrm>
            <a:off x="214282" y="3429000"/>
            <a:ext cx="8686800" cy="1160457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pt-B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Subtítulo 2"/>
          <p:cNvSpPr txBox="1">
            <a:spLocks/>
          </p:cNvSpPr>
          <p:nvPr/>
        </p:nvSpPr>
        <p:spPr>
          <a:xfrm>
            <a:off x="214282" y="4857760"/>
            <a:ext cx="8686800" cy="1160457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pt-B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idx="1"/>
          </p:nvPr>
        </p:nvSpPr>
        <p:spPr>
          <a:xfrm>
            <a:off x="304800" y="1285860"/>
            <a:ext cx="8686800" cy="5286412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pt-BR" b="1" dirty="0" smtClean="0"/>
              <a:t>7 – Os resultados da entrevista </a:t>
            </a:r>
            <a:r>
              <a:rPr lang="pt-BR" b="1" dirty="0" smtClean="0"/>
              <a:t>não podem </a:t>
            </a:r>
            <a:r>
              <a:rPr lang="pt-BR" b="1" dirty="0" smtClean="0"/>
              <a:t>ser  devido a perguntas </a:t>
            </a:r>
            <a:r>
              <a:rPr lang="pt-BR" b="1" dirty="0" smtClean="0"/>
              <a:t>centrais, </a:t>
            </a:r>
            <a:r>
              <a:rPr lang="pt-BR" b="1" dirty="0" smtClean="0"/>
              <a:t>portanto  duvidosas?  </a:t>
            </a:r>
            <a:r>
              <a:rPr lang="pt-BR" dirty="0" smtClean="0"/>
              <a:t>Os efeitos direcionados de questões </a:t>
            </a:r>
            <a:r>
              <a:rPr lang="pt-BR" dirty="0" smtClean="0"/>
              <a:t>centrais são </a:t>
            </a:r>
            <a:r>
              <a:rPr lang="pt-BR" dirty="0" smtClean="0"/>
              <a:t>bem documentados. A entrevista qualitativa é, entretanto, bem adaptada para sistematicamente aplicar perguntas </a:t>
            </a:r>
            <a:r>
              <a:rPr lang="pt-BR" dirty="0" smtClean="0"/>
              <a:t>centrais </a:t>
            </a:r>
            <a:r>
              <a:rPr lang="pt-BR" dirty="0" smtClean="0"/>
              <a:t>para checar a confiabilidade das respostas do entrevistado – exemplo da entrevista de Hamlet. </a:t>
            </a:r>
          </a:p>
          <a:p>
            <a:endParaRPr lang="pt-BR" b="1" dirty="0" smtClean="0"/>
          </a:p>
          <a:p>
            <a:pPr>
              <a:buNone/>
            </a:pPr>
            <a:r>
              <a:rPr lang="pt-BR" b="1" dirty="0" smtClean="0"/>
              <a:t>8 </a:t>
            </a:r>
            <a:r>
              <a:rPr lang="pt-BR" b="1" dirty="0" smtClean="0"/>
              <a:t>– A interpretação de entrevistas não é intersubjetiva, mas subjetiva, porque diferentes leitores encontram diferentes sentidos –</a:t>
            </a:r>
            <a:r>
              <a:rPr lang="pt-BR" dirty="0" smtClean="0"/>
              <a:t>Nós podemos distinguir entre uma subjetividade tendenciosa não reconhecida, para ser </a:t>
            </a:r>
            <a:r>
              <a:rPr lang="pt-BR" dirty="0" smtClean="0"/>
              <a:t>evitada, </a:t>
            </a:r>
            <a:r>
              <a:rPr lang="pt-BR" dirty="0" smtClean="0"/>
              <a:t>e uma subjetividade perspectiva. Com a clarificação das perspectivas adotadas no texto de entrevista, várias interpretações do mesmo texto pode não ser uma </a:t>
            </a:r>
            <a:r>
              <a:rPr lang="pt-BR" dirty="0" smtClean="0"/>
              <a:t>fraqueza, </a:t>
            </a:r>
            <a:r>
              <a:rPr lang="pt-BR" dirty="0" smtClean="0"/>
              <a:t>mas </a:t>
            </a:r>
            <a:r>
              <a:rPr lang="pt-BR" dirty="0" smtClean="0"/>
              <a:t>sim um </a:t>
            </a:r>
            <a:r>
              <a:rPr lang="pt-BR" dirty="0" smtClean="0"/>
              <a:t>ponto forte da entrevista da pesquisa.</a:t>
            </a:r>
            <a:endParaRPr lang="pt-BR" b="1" dirty="0"/>
          </a:p>
        </p:txBody>
      </p:sp>
      <p:sp>
        <p:nvSpPr>
          <p:cNvPr id="4" name="Subtítulo 2"/>
          <p:cNvSpPr txBox="1">
            <a:spLocks/>
          </p:cNvSpPr>
          <p:nvPr/>
        </p:nvSpPr>
        <p:spPr>
          <a:xfrm>
            <a:off x="214282" y="3429000"/>
            <a:ext cx="8686800" cy="1160457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pt-B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Subtítulo 2"/>
          <p:cNvSpPr txBox="1">
            <a:spLocks/>
          </p:cNvSpPr>
          <p:nvPr/>
        </p:nvSpPr>
        <p:spPr>
          <a:xfrm>
            <a:off x="214282" y="4857760"/>
            <a:ext cx="8686800" cy="1160457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pt-B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idx="1"/>
          </p:nvPr>
        </p:nvSpPr>
        <p:spPr>
          <a:xfrm>
            <a:off x="214282" y="1571612"/>
            <a:ext cx="8686800" cy="3786214"/>
          </a:xfrm>
        </p:spPr>
        <p:txBody>
          <a:bodyPr>
            <a:normAutofit fontScale="70000" lnSpcReduction="20000"/>
          </a:bodyPr>
          <a:lstStyle/>
          <a:p>
            <a:pPr indent="0" algn="just">
              <a:lnSpc>
                <a:spcPct val="120000"/>
              </a:lnSpc>
              <a:buNone/>
            </a:pPr>
            <a:r>
              <a:rPr lang="pt-BR" dirty="0" smtClean="0">
                <a:solidFill>
                  <a:schemeClr val="tx1"/>
                </a:solidFill>
              </a:rPr>
              <a:t>A qualidade de uma entrevista depende de seu objetivo e </a:t>
            </a:r>
            <a:r>
              <a:rPr lang="pt-BR" dirty="0" smtClean="0">
                <a:solidFill>
                  <a:schemeClr val="tx1"/>
                </a:solidFill>
              </a:rPr>
              <a:t>de seu </a:t>
            </a:r>
            <a:r>
              <a:rPr lang="pt-BR" dirty="0" smtClean="0">
                <a:solidFill>
                  <a:schemeClr val="tx1"/>
                </a:solidFill>
              </a:rPr>
              <a:t>conteúdo. </a:t>
            </a:r>
            <a:endParaRPr lang="pt-BR" dirty="0" smtClean="0">
              <a:solidFill>
                <a:schemeClr val="tx1"/>
              </a:solidFill>
            </a:endParaRPr>
          </a:p>
          <a:p>
            <a:pPr indent="0" algn="just">
              <a:lnSpc>
                <a:spcPct val="120000"/>
              </a:lnSpc>
              <a:buNone/>
            </a:pPr>
            <a:endParaRPr lang="pt-BR" dirty="0" smtClean="0">
              <a:solidFill>
                <a:schemeClr val="tx1"/>
              </a:solidFill>
            </a:endParaRPr>
          </a:p>
          <a:p>
            <a:pPr indent="0" algn="just">
              <a:lnSpc>
                <a:spcPct val="120000"/>
              </a:lnSpc>
              <a:buNone/>
            </a:pPr>
            <a:r>
              <a:rPr lang="pt-BR" dirty="0" smtClean="0">
                <a:solidFill>
                  <a:schemeClr val="tx1"/>
                </a:solidFill>
              </a:rPr>
              <a:t>Além </a:t>
            </a:r>
            <a:r>
              <a:rPr lang="pt-BR" dirty="0" smtClean="0">
                <a:solidFill>
                  <a:schemeClr val="tx1"/>
                </a:solidFill>
              </a:rPr>
              <a:t>disso, </a:t>
            </a:r>
            <a:r>
              <a:rPr lang="pt-BR" dirty="0" smtClean="0">
                <a:solidFill>
                  <a:schemeClr val="tx1"/>
                </a:solidFill>
              </a:rPr>
              <a:t>critérios internos </a:t>
            </a:r>
            <a:r>
              <a:rPr lang="pt-BR" dirty="0" smtClean="0">
                <a:solidFill>
                  <a:schemeClr val="tx1"/>
                </a:solidFill>
              </a:rPr>
              <a:t>para </a:t>
            </a:r>
            <a:r>
              <a:rPr lang="pt-BR" dirty="0" smtClean="0">
                <a:solidFill>
                  <a:schemeClr val="tx1"/>
                </a:solidFill>
              </a:rPr>
              <a:t>uma entrevista </a:t>
            </a:r>
            <a:r>
              <a:rPr lang="pt-BR" dirty="0" smtClean="0">
                <a:solidFill>
                  <a:schemeClr val="tx1"/>
                </a:solidFill>
              </a:rPr>
              <a:t>boa e ideal </a:t>
            </a:r>
            <a:r>
              <a:rPr lang="pt-BR" dirty="0" smtClean="0">
                <a:solidFill>
                  <a:schemeClr val="tx1"/>
                </a:solidFill>
              </a:rPr>
              <a:t>são sugeridos, bem como </a:t>
            </a:r>
            <a:r>
              <a:rPr lang="pt-BR" dirty="0" smtClean="0">
                <a:solidFill>
                  <a:schemeClr val="tx1"/>
                </a:solidFill>
              </a:rPr>
              <a:t>padrões para </a:t>
            </a:r>
            <a:r>
              <a:rPr lang="pt-BR" dirty="0" smtClean="0">
                <a:solidFill>
                  <a:schemeClr val="tx1"/>
                </a:solidFill>
              </a:rPr>
              <a:t>a habilidade </a:t>
            </a:r>
            <a:r>
              <a:rPr lang="pt-BR" dirty="0" smtClean="0">
                <a:solidFill>
                  <a:schemeClr val="tx1"/>
                </a:solidFill>
              </a:rPr>
              <a:t>de </a:t>
            </a:r>
            <a:r>
              <a:rPr lang="pt-BR" dirty="0" smtClean="0">
                <a:solidFill>
                  <a:schemeClr val="tx1"/>
                </a:solidFill>
              </a:rPr>
              <a:t>entrevistar.</a:t>
            </a:r>
          </a:p>
          <a:p>
            <a:pPr indent="0" algn="just">
              <a:lnSpc>
                <a:spcPct val="120000"/>
              </a:lnSpc>
              <a:buNone/>
            </a:pPr>
            <a:endParaRPr lang="pt-BR" dirty="0" smtClean="0">
              <a:solidFill>
                <a:schemeClr val="tx1"/>
              </a:solidFill>
            </a:endParaRPr>
          </a:p>
          <a:p>
            <a:pPr indent="0" algn="just">
              <a:lnSpc>
                <a:spcPct val="120000"/>
              </a:lnSpc>
              <a:buNone/>
            </a:pPr>
            <a:r>
              <a:rPr lang="pt-BR" dirty="0" smtClean="0">
                <a:solidFill>
                  <a:schemeClr val="tx1"/>
                </a:solidFill>
              </a:rPr>
              <a:t>Aspetos epistemológicos </a:t>
            </a:r>
            <a:r>
              <a:rPr lang="pt-BR" dirty="0" smtClean="0">
                <a:solidFill>
                  <a:schemeClr val="tx1"/>
                </a:solidFill>
              </a:rPr>
              <a:t>relativos </a:t>
            </a:r>
            <a:r>
              <a:rPr lang="pt-BR" dirty="0" smtClean="0">
                <a:solidFill>
                  <a:schemeClr val="tx1"/>
                </a:solidFill>
              </a:rPr>
              <a:t>à </a:t>
            </a:r>
            <a:r>
              <a:rPr lang="pt-BR" dirty="0" smtClean="0">
                <a:solidFill>
                  <a:schemeClr val="tx1"/>
                </a:solidFill>
              </a:rPr>
              <a:t>qualidade do conhecimento produzido pela entrevista são tratados em relação a algumas objeções externas padrões para a qualidade da entrevista e </a:t>
            </a:r>
            <a:r>
              <a:rPr lang="pt-BR" dirty="0" smtClean="0">
                <a:solidFill>
                  <a:schemeClr val="tx1"/>
                </a:solidFill>
              </a:rPr>
              <a:t>exemplificados pela abordagem de </a:t>
            </a:r>
            <a:r>
              <a:rPr lang="pt-BR" dirty="0" smtClean="0">
                <a:solidFill>
                  <a:schemeClr val="tx1"/>
                </a:solidFill>
              </a:rPr>
              <a:t>questões centrais.</a:t>
            </a:r>
          </a:p>
          <a:p>
            <a:pPr indent="0" algn="just">
              <a:lnSpc>
                <a:spcPct val="120000"/>
              </a:lnSpc>
              <a:buNone/>
            </a:pPr>
            <a:endParaRPr lang="pt-BR" dirty="0" smtClean="0">
              <a:solidFill>
                <a:schemeClr val="tx1"/>
              </a:solidFill>
            </a:endParaRPr>
          </a:p>
          <a:p>
            <a:pPr indent="0" algn="just">
              <a:lnSpc>
                <a:spcPct val="120000"/>
              </a:lnSpc>
              <a:buNone/>
            </a:pPr>
            <a:endParaRPr lang="pt-BR" b="1" dirty="0">
              <a:solidFill>
                <a:schemeClr val="tx1"/>
              </a:solidFill>
            </a:endParaRPr>
          </a:p>
        </p:txBody>
      </p:sp>
      <p:sp>
        <p:nvSpPr>
          <p:cNvPr id="4" name="Subtítulo 2"/>
          <p:cNvSpPr txBox="1">
            <a:spLocks/>
          </p:cNvSpPr>
          <p:nvPr/>
        </p:nvSpPr>
        <p:spPr>
          <a:xfrm>
            <a:off x="171480" y="625469"/>
            <a:ext cx="8686800" cy="588953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pt-B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Qualidade da entrevista</a:t>
            </a:r>
            <a:endParaRPr kumimoji="0" lang="pt-BR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idx="1"/>
          </p:nvPr>
        </p:nvSpPr>
        <p:spPr>
          <a:xfrm>
            <a:off x="304800" y="1554163"/>
            <a:ext cx="8686800" cy="5160985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pt-BR" b="1" dirty="0" smtClean="0"/>
              <a:t>9 - Entrevista não é um método válido, pois ela depende de impressões subjetivas. </a:t>
            </a:r>
            <a:r>
              <a:rPr lang="pt-BR" dirty="0" smtClean="0"/>
              <a:t>Entrevistar é uma arte pessoal, </a:t>
            </a:r>
            <a:r>
              <a:rPr lang="pt-BR" dirty="0" smtClean="0"/>
              <a:t>cuja </a:t>
            </a:r>
            <a:r>
              <a:rPr lang="pt-BR" dirty="0" smtClean="0"/>
              <a:t>qualidade </a:t>
            </a:r>
            <a:r>
              <a:rPr lang="pt-BR" dirty="0" smtClean="0"/>
              <a:t>depende </a:t>
            </a:r>
            <a:r>
              <a:rPr lang="pt-BR" dirty="0" smtClean="0"/>
              <a:t>da </a:t>
            </a:r>
            <a:r>
              <a:rPr lang="pt-BR" dirty="0" smtClean="0"/>
              <a:t>habilidade </a:t>
            </a:r>
            <a:r>
              <a:rPr lang="pt-BR" dirty="0" smtClean="0"/>
              <a:t>do pesquisador. </a:t>
            </a:r>
            <a:r>
              <a:rPr lang="pt-BR" dirty="0" smtClean="0"/>
              <a:t>Aqui </a:t>
            </a:r>
            <a:r>
              <a:rPr lang="pt-BR" dirty="0" smtClean="0"/>
              <a:t>validação torna-se uma questão da habilidade do </a:t>
            </a:r>
            <a:r>
              <a:rPr lang="pt-BR" dirty="0" smtClean="0"/>
              <a:t>pesquisador em </a:t>
            </a:r>
            <a:r>
              <a:rPr lang="pt-BR" dirty="0" smtClean="0"/>
              <a:t>continuamente checar, </a:t>
            </a:r>
            <a:r>
              <a:rPr lang="pt-BR" dirty="0" err="1" smtClean="0"/>
              <a:t>arguir</a:t>
            </a:r>
            <a:r>
              <a:rPr lang="pt-BR" dirty="0" smtClean="0"/>
              <a:t> </a:t>
            </a:r>
            <a:r>
              <a:rPr lang="pt-BR" dirty="0" smtClean="0"/>
              <a:t>e </a:t>
            </a:r>
            <a:r>
              <a:rPr lang="pt-BR" dirty="0" smtClean="0"/>
              <a:t>interpretar teoricamente os resultados.</a:t>
            </a:r>
            <a:endParaRPr lang="pt-BR" dirty="0" smtClean="0"/>
          </a:p>
          <a:p>
            <a:pPr>
              <a:buNone/>
            </a:pPr>
            <a:endParaRPr lang="pt-BR" b="1" dirty="0" smtClean="0"/>
          </a:p>
          <a:p>
            <a:pPr>
              <a:buNone/>
            </a:pPr>
            <a:r>
              <a:rPr lang="pt-BR" b="1" dirty="0" smtClean="0"/>
              <a:t>10 </a:t>
            </a:r>
            <a:r>
              <a:rPr lang="pt-BR" b="1" dirty="0" smtClean="0"/>
              <a:t>– </a:t>
            </a:r>
            <a:r>
              <a:rPr lang="pt-BR" b="1" dirty="0" smtClean="0"/>
              <a:t>Os </a:t>
            </a:r>
            <a:r>
              <a:rPr lang="pt-BR" b="1" dirty="0" smtClean="0"/>
              <a:t>resultados da entrevista não são generalizáveis, porque há um número muito restrito de sujeitos.</a:t>
            </a:r>
            <a:r>
              <a:rPr lang="pt-BR" dirty="0" smtClean="0"/>
              <a:t> O número de sujeitos necessários depende da proposta de estudo. Nas concepções pós-modernas de ciências sociais o objetivo da generalização global é </a:t>
            </a:r>
            <a:r>
              <a:rPr lang="pt-BR" dirty="0" smtClean="0"/>
              <a:t>substituído </a:t>
            </a:r>
            <a:r>
              <a:rPr lang="pt-BR" dirty="0" smtClean="0"/>
              <a:t>por uma portabilidade de conhecimento de uma situação para outra, levando em conta a </a:t>
            </a:r>
            <a:r>
              <a:rPr lang="pt-BR" dirty="0" err="1" smtClean="0"/>
              <a:t>contextualidade</a:t>
            </a:r>
            <a:r>
              <a:rPr lang="pt-BR" dirty="0" smtClean="0"/>
              <a:t> e a heterogeneidade do conhecimento social. </a:t>
            </a:r>
          </a:p>
          <a:p>
            <a:pPr algn="ctr">
              <a:buNone/>
            </a:pPr>
            <a:endParaRPr lang="pt-BR" b="1" dirty="0"/>
          </a:p>
        </p:txBody>
      </p:sp>
      <p:sp>
        <p:nvSpPr>
          <p:cNvPr id="4" name="Subtítulo 2"/>
          <p:cNvSpPr txBox="1">
            <a:spLocks/>
          </p:cNvSpPr>
          <p:nvPr/>
        </p:nvSpPr>
        <p:spPr>
          <a:xfrm>
            <a:off x="214282" y="3429000"/>
            <a:ext cx="8686800" cy="1160457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pt-B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Subtítulo 2"/>
          <p:cNvSpPr txBox="1">
            <a:spLocks/>
          </p:cNvSpPr>
          <p:nvPr/>
        </p:nvSpPr>
        <p:spPr>
          <a:xfrm>
            <a:off x="214282" y="4857760"/>
            <a:ext cx="8686800" cy="1160457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pt-B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idx="1"/>
          </p:nvPr>
        </p:nvSpPr>
        <p:spPr>
          <a:xfrm>
            <a:off x="214282" y="1785926"/>
            <a:ext cx="8686800" cy="2803531"/>
          </a:xfrm>
        </p:spPr>
        <p:txBody>
          <a:bodyPr>
            <a:normAutofit fontScale="70000" lnSpcReduction="20000"/>
          </a:bodyPr>
          <a:lstStyle/>
          <a:p>
            <a:pPr algn="just">
              <a:buNone/>
            </a:pPr>
            <a:r>
              <a:rPr lang="pt-BR" dirty="0" smtClean="0"/>
              <a:t>	O </a:t>
            </a:r>
            <a:r>
              <a:rPr lang="pt-BR" dirty="0" smtClean="0"/>
              <a:t>uso controlado das questões centrais pode levar a um conhecimento bem controlado. A pluralidade de interpretações enriquece os significados no dia a dia e o pesquisador como uma pessoa, é o instrumento mais sensível disponível para investigar os significados para os  humanos. As potencialidades </a:t>
            </a:r>
            <a:r>
              <a:rPr lang="pt-BR" dirty="0" err="1" smtClean="0"/>
              <a:t>explorativas</a:t>
            </a:r>
            <a:r>
              <a:rPr lang="pt-BR" dirty="0" smtClean="0"/>
              <a:t> da entrevista </a:t>
            </a:r>
            <a:r>
              <a:rPr lang="pt-BR" dirty="0" smtClean="0"/>
              <a:t>podem </a:t>
            </a:r>
            <a:r>
              <a:rPr lang="pt-BR" dirty="0" smtClean="0"/>
              <a:t>abrir para descrições qualitativas de um novo fenômeno. Validando </a:t>
            </a:r>
            <a:r>
              <a:rPr lang="pt-BR" dirty="0" smtClean="0"/>
              <a:t>e </a:t>
            </a:r>
            <a:r>
              <a:rPr lang="pt-BR" dirty="0" smtClean="0"/>
              <a:t>generalizado os resultados da </a:t>
            </a:r>
            <a:r>
              <a:rPr lang="pt-BR" dirty="0" smtClean="0"/>
              <a:t>entrevista, </a:t>
            </a:r>
            <a:r>
              <a:rPr lang="pt-BR" dirty="0" smtClean="0"/>
              <a:t>abrindo para modelos alternativos e avaliando a qualidade e objetividade da pesquisa qualitativa.</a:t>
            </a:r>
            <a:endParaRPr lang="pt-BR" b="1" dirty="0"/>
          </a:p>
        </p:txBody>
      </p:sp>
      <p:sp>
        <p:nvSpPr>
          <p:cNvPr id="4" name="Subtítulo 2"/>
          <p:cNvSpPr txBox="1">
            <a:spLocks/>
          </p:cNvSpPr>
          <p:nvPr/>
        </p:nvSpPr>
        <p:spPr>
          <a:xfrm>
            <a:off x="214282" y="3429000"/>
            <a:ext cx="8686800" cy="1160457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pt-B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Subtítulo 2"/>
          <p:cNvSpPr txBox="1">
            <a:spLocks/>
          </p:cNvSpPr>
          <p:nvPr/>
        </p:nvSpPr>
        <p:spPr>
          <a:xfrm>
            <a:off x="214282" y="4857760"/>
            <a:ext cx="8686800" cy="1160457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pt-B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idx="1"/>
          </p:nvPr>
        </p:nvSpPr>
        <p:spPr>
          <a:xfrm>
            <a:off x="242918" y="642918"/>
            <a:ext cx="8686800" cy="57150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pt-BR" b="1" dirty="0" smtClean="0"/>
              <a:t>Perguntas centrais</a:t>
            </a:r>
            <a:endParaRPr lang="pt-BR" b="1" dirty="0" smtClean="0"/>
          </a:p>
          <a:p>
            <a:pPr algn="ctr">
              <a:buNone/>
            </a:pPr>
            <a:endParaRPr lang="pt-BR" b="1" dirty="0"/>
          </a:p>
        </p:txBody>
      </p:sp>
      <p:sp>
        <p:nvSpPr>
          <p:cNvPr id="4" name="Subtítulo 2"/>
          <p:cNvSpPr txBox="1">
            <a:spLocks/>
          </p:cNvSpPr>
          <p:nvPr/>
        </p:nvSpPr>
        <p:spPr>
          <a:xfrm>
            <a:off x="214282" y="3429000"/>
            <a:ext cx="8686800" cy="1160457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pt-B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Subtítulo 2"/>
          <p:cNvSpPr txBox="1">
            <a:spLocks/>
          </p:cNvSpPr>
          <p:nvPr/>
        </p:nvSpPr>
        <p:spPr>
          <a:xfrm>
            <a:off x="214282" y="4857760"/>
            <a:ext cx="8686800" cy="1160457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pt-B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285720" y="1285860"/>
            <a:ext cx="8715436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A pergunta mais provável a ser feita sobre a qualidade da entrevista diz respeito às questões centrais, às vezes levantadas na forma de questionamentos tais como: os resultados das entrevistas não podem ser devido às perguntas centrais? A forma de uma pergunta envolve o paradoxo do mentiroso – uma resposta de “sim, isto é um perigo sério” pode ser devido a formulação sugestiva de uma pergunta levando a esta resposta. E uma  “Não, este não é o caso”, pode demonstrar que questões centrais não são tão poderosas. </a:t>
            </a:r>
            <a:endParaRPr kumimoji="0" lang="pt-BR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Está documentado que até uma ligeira reformulação de uma pergunta em um questionário ou numa interrogação de uma testemunha pode influenciar a resposta. </a:t>
            </a:r>
            <a:endParaRPr kumimoji="0" lang="pt-BR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Subtítulo 2"/>
          <p:cNvSpPr txBox="1">
            <a:spLocks/>
          </p:cNvSpPr>
          <p:nvPr/>
        </p:nvSpPr>
        <p:spPr>
          <a:xfrm>
            <a:off x="285720" y="5286388"/>
            <a:ext cx="8686800" cy="428628"/>
          </a:xfrm>
          <a:prstGeom prst="rect">
            <a:avLst/>
          </a:prstGeom>
        </p:spPr>
        <p:txBody>
          <a:bodyPr vert="horz">
            <a:normAutofit fontScale="85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pt-BR" sz="3200" b="1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Exs</a:t>
            </a: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: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ítulo 2"/>
          <p:cNvSpPr txBox="1">
            <a:spLocks/>
          </p:cNvSpPr>
          <p:nvPr/>
        </p:nvSpPr>
        <p:spPr>
          <a:xfrm>
            <a:off x="214282" y="3429000"/>
            <a:ext cx="8686800" cy="1160457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pt-B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Subtítulo 2"/>
          <p:cNvSpPr txBox="1">
            <a:spLocks/>
          </p:cNvSpPr>
          <p:nvPr/>
        </p:nvSpPr>
        <p:spPr>
          <a:xfrm>
            <a:off x="214282" y="4857760"/>
            <a:ext cx="8686800" cy="1160457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pt-B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642910" y="1285860"/>
            <a:ext cx="778674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800" b="1" dirty="0"/>
              <a:t>Uma vantagem </a:t>
            </a:r>
            <a:r>
              <a:rPr lang="pt-BR" sz="2800" dirty="0"/>
              <a:t>da entrevista de pesquisa qualitativa  é que </a:t>
            </a:r>
            <a:r>
              <a:rPr lang="pt-BR" sz="2800" dirty="0" smtClean="0"/>
              <a:t>ela abre </a:t>
            </a:r>
            <a:r>
              <a:rPr lang="pt-BR" sz="2800" dirty="0"/>
              <a:t>um leque de respostas possíveis para o entrevistado, incluindo a rejeição de premissas de perguntas do entrevistador. 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ítulo 2"/>
          <p:cNvSpPr txBox="1">
            <a:spLocks/>
          </p:cNvSpPr>
          <p:nvPr/>
        </p:nvSpPr>
        <p:spPr>
          <a:xfrm>
            <a:off x="285720" y="142853"/>
            <a:ext cx="8686800" cy="1071569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pt-B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Referência</a:t>
            </a: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Subtítulo 2"/>
          <p:cNvSpPr txBox="1">
            <a:spLocks/>
          </p:cNvSpPr>
          <p:nvPr/>
        </p:nvSpPr>
        <p:spPr>
          <a:xfrm>
            <a:off x="214282" y="4857760"/>
            <a:ext cx="8686800" cy="1160457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pt-B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428596" y="1357298"/>
            <a:ext cx="63880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dirty="0" smtClean="0"/>
              <a:t>BRINKMANN S. &amp; KVALE S., Interview </a:t>
            </a:r>
            <a:r>
              <a:rPr lang="pt-BR" dirty="0" err="1" smtClean="0"/>
              <a:t>Quality</a:t>
            </a:r>
            <a:r>
              <a:rPr lang="pt-BR" dirty="0" smtClean="0"/>
              <a:t>, 2015, p. 189-202</a:t>
            </a:r>
            <a:endParaRPr lang="pt-BR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idx="1"/>
          </p:nvPr>
        </p:nvSpPr>
        <p:spPr>
          <a:xfrm>
            <a:off x="214282" y="1928802"/>
            <a:ext cx="8686800" cy="257176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pt-BR" dirty="0" smtClean="0">
                <a:solidFill>
                  <a:schemeClr val="tx1"/>
                </a:solidFill>
              </a:rPr>
              <a:t>	Uma </a:t>
            </a:r>
            <a:r>
              <a:rPr lang="pt-BR" dirty="0" smtClean="0">
                <a:solidFill>
                  <a:schemeClr val="tx1"/>
                </a:solidFill>
              </a:rPr>
              <a:t>caso dramático pode exemplificar como a </a:t>
            </a:r>
            <a:r>
              <a:rPr lang="pt-BR" dirty="0" smtClean="0">
                <a:solidFill>
                  <a:schemeClr val="tx1"/>
                </a:solidFill>
              </a:rPr>
              <a:t>apreciação (avaliação</a:t>
            </a:r>
            <a:r>
              <a:rPr lang="pt-BR" dirty="0" smtClean="0">
                <a:solidFill>
                  <a:schemeClr val="tx1"/>
                </a:solidFill>
              </a:rPr>
              <a:t>) </a:t>
            </a:r>
            <a:r>
              <a:rPr lang="pt-BR" dirty="0" smtClean="0">
                <a:solidFill>
                  <a:schemeClr val="tx1"/>
                </a:solidFill>
              </a:rPr>
              <a:t>de </a:t>
            </a:r>
            <a:r>
              <a:rPr lang="pt-BR" dirty="0" smtClean="0">
                <a:solidFill>
                  <a:schemeClr val="tx1"/>
                </a:solidFill>
              </a:rPr>
              <a:t>uma técnica de entrevista depende do conteúdo da proposta da entrevista. </a:t>
            </a:r>
          </a:p>
          <a:p>
            <a:pPr indent="0" algn="just">
              <a:lnSpc>
                <a:spcPct val="120000"/>
              </a:lnSpc>
              <a:buNone/>
            </a:pPr>
            <a:endParaRPr lang="pt-BR" dirty="0" smtClean="0"/>
          </a:p>
          <a:p>
            <a:pPr indent="0" algn="just">
              <a:lnSpc>
                <a:spcPct val="120000"/>
              </a:lnSpc>
              <a:buNone/>
            </a:pPr>
            <a:endParaRPr lang="pt-BR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idx="1"/>
          </p:nvPr>
        </p:nvSpPr>
        <p:spPr>
          <a:xfrm>
            <a:off x="285720" y="1357298"/>
            <a:ext cx="8686800" cy="4429156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pt-BR" dirty="0" smtClean="0"/>
              <a:t>	</a:t>
            </a:r>
            <a:r>
              <a:rPr lang="pt-BR" sz="3000" dirty="0" smtClean="0">
                <a:solidFill>
                  <a:schemeClr val="tx1"/>
                </a:solidFill>
              </a:rPr>
              <a:t>* </a:t>
            </a:r>
            <a:r>
              <a:rPr lang="pt-BR" sz="3000" b="1" dirty="0" smtClean="0">
                <a:solidFill>
                  <a:schemeClr val="tx1"/>
                </a:solidFill>
              </a:rPr>
              <a:t>Hamlet</a:t>
            </a:r>
            <a:r>
              <a:rPr lang="pt-BR" sz="3000" dirty="0" smtClean="0">
                <a:solidFill>
                  <a:schemeClr val="tx1"/>
                </a:solidFill>
              </a:rPr>
              <a:t>. Vês aquela nuvem que tem </a:t>
            </a:r>
            <a:br>
              <a:rPr lang="pt-BR" sz="3000" dirty="0" smtClean="0">
                <a:solidFill>
                  <a:schemeClr val="tx1"/>
                </a:solidFill>
              </a:rPr>
            </a:br>
            <a:r>
              <a:rPr lang="pt-BR" sz="3000" dirty="0" smtClean="0">
                <a:solidFill>
                  <a:schemeClr val="tx1"/>
                </a:solidFill>
              </a:rPr>
              <a:t>quase o formato de um camelo?</a:t>
            </a:r>
            <a:br>
              <a:rPr lang="pt-BR" sz="3000" dirty="0" smtClean="0">
                <a:solidFill>
                  <a:schemeClr val="tx1"/>
                </a:solidFill>
              </a:rPr>
            </a:br>
            <a:r>
              <a:rPr lang="pt-BR" sz="3000" dirty="0" smtClean="0">
                <a:solidFill>
                  <a:schemeClr val="tx1"/>
                </a:solidFill>
              </a:rPr>
              <a:t>* </a:t>
            </a:r>
            <a:r>
              <a:rPr lang="pt-BR" sz="3000" b="1" dirty="0" smtClean="0">
                <a:solidFill>
                  <a:schemeClr val="tx1"/>
                </a:solidFill>
              </a:rPr>
              <a:t>Polônio</a:t>
            </a:r>
            <a:r>
              <a:rPr lang="pt-BR" sz="3000" dirty="0" smtClean="0">
                <a:solidFill>
                  <a:schemeClr val="tx1"/>
                </a:solidFill>
              </a:rPr>
              <a:t>. Santa misericórdia, e ela </a:t>
            </a:r>
            <a:br>
              <a:rPr lang="pt-BR" sz="3000" dirty="0" smtClean="0">
                <a:solidFill>
                  <a:schemeClr val="tx1"/>
                </a:solidFill>
              </a:rPr>
            </a:br>
            <a:r>
              <a:rPr lang="pt-BR" sz="3000" dirty="0" smtClean="0">
                <a:solidFill>
                  <a:schemeClr val="tx1"/>
                </a:solidFill>
              </a:rPr>
              <a:t>é como um camelo com efeito.</a:t>
            </a:r>
            <a:br>
              <a:rPr lang="pt-BR" sz="3000" dirty="0" smtClean="0">
                <a:solidFill>
                  <a:schemeClr val="tx1"/>
                </a:solidFill>
              </a:rPr>
            </a:br>
            <a:r>
              <a:rPr lang="pt-BR" sz="3000" dirty="0" smtClean="0">
                <a:solidFill>
                  <a:schemeClr val="tx1"/>
                </a:solidFill>
              </a:rPr>
              <a:t>* </a:t>
            </a:r>
            <a:r>
              <a:rPr lang="pt-BR" sz="3000" b="1" dirty="0" smtClean="0">
                <a:solidFill>
                  <a:schemeClr val="tx1"/>
                </a:solidFill>
              </a:rPr>
              <a:t>Hamlet</a:t>
            </a:r>
            <a:r>
              <a:rPr lang="pt-BR" sz="3000" dirty="0" smtClean="0">
                <a:solidFill>
                  <a:schemeClr val="tx1"/>
                </a:solidFill>
              </a:rPr>
              <a:t>. Penso eu que parece um doninha.</a:t>
            </a:r>
            <a:br>
              <a:rPr lang="pt-BR" sz="3000" dirty="0" smtClean="0">
                <a:solidFill>
                  <a:schemeClr val="tx1"/>
                </a:solidFill>
              </a:rPr>
            </a:br>
            <a:r>
              <a:rPr lang="pt-BR" sz="3000" dirty="0" smtClean="0">
                <a:solidFill>
                  <a:schemeClr val="tx1"/>
                </a:solidFill>
              </a:rPr>
              <a:t>* </a:t>
            </a:r>
            <a:r>
              <a:rPr lang="pt-BR" sz="3000" b="1" dirty="0" smtClean="0">
                <a:solidFill>
                  <a:schemeClr val="tx1"/>
                </a:solidFill>
              </a:rPr>
              <a:t>Polônio</a:t>
            </a:r>
            <a:r>
              <a:rPr lang="pt-BR" sz="3000" dirty="0" smtClean="0">
                <a:solidFill>
                  <a:schemeClr val="tx1"/>
                </a:solidFill>
              </a:rPr>
              <a:t>. Tem as costas de uma doninha. </a:t>
            </a:r>
            <a:br>
              <a:rPr lang="pt-BR" sz="3000" dirty="0" smtClean="0">
                <a:solidFill>
                  <a:schemeClr val="tx1"/>
                </a:solidFill>
              </a:rPr>
            </a:br>
            <a:r>
              <a:rPr lang="pt-BR" sz="3000" dirty="0" smtClean="0">
                <a:solidFill>
                  <a:schemeClr val="tx1"/>
                </a:solidFill>
              </a:rPr>
              <a:t>* </a:t>
            </a:r>
            <a:r>
              <a:rPr lang="pt-BR" sz="3000" b="1" dirty="0" smtClean="0">
                <a:solidFill>
                  <a:schemeClr val="tx1"/>
                </a:solidFill>
              </a:rPr>
              <a:t>Hamlet</a:t>
            </a:r>
            <a:r>
              <a:rPr lang="pt-BR" sz="3000" dirty="0" smtClean="0">
                <a:solidFill>
                  <a:schemeClr val="tx1"/>
                </a:solidFill>
              </a:rPr>
              <a:t>. Ou uma baleia. </a:t>
            </a:r>
            <a:br>
              <a:rPr lang="pt-BR" sz="3000" dirty="0" smtClean="0">
                <a:solidFill>
                  <a:schemeClr val="tx1"/>
                </a:solidFill>
              </a:rPr>
            </a:br>
            <a:r>
              <a:rPr lang="pt-BR" sz="3000" dirty="0" smtClean="0">
                <a:solidFill>
                  <a:schemeClr val="tx1"/>
                </a:solidFill>
              </a:rPr>
              <a:t>* </a:t>
            </a:r>
            <a:r>
              <a:rPr lang="pt-BR" sz="3000" b="1" dirty="0" smtClean="0">
                <a:solidFill>
                  <a:schemeClr val="tx1"/>
                </a:solidFill>
              </a:rPr>
              <a:t>Polônio</a:t>
            </a:r>
            <a:r>
              <a:rPr lang="pt-BR" sz="3000" dirty="0" smtClean="0">
                <a:solidFill>
                  <a:schemeClr val="tx1"/>
                </a:solidFill>
              </a:rPr>
              <a:t>. Parece bastante uma baleia.</a:t>
            </a:r>
            <a:br>
              <a:rPr lang="pt-BR" sz="3000" dirty="0" smtClean="0">
                <a:solidFill>
                  <a:schemeClr val="tx1"/>
                </a:solidFill>
              </a:rPr>
            </a:br>
            <a:r>
              <a:rPr lang="pt-BR" sz="3000" dirty="0" smtClean="0">
                <a:solidFill>
                  <a:schemeClr val="tx1"/>
                </a:solidFill>
              </a:rPr>
              <a:t>* </a:t>
            </a:r>
            <a:r>
              <a:rPr lang="pt-BR" sz="3000" b="1" dirty="0" smtClean="0">
                <a:solidFill>
                  <a:schemeClr val="tx1"/>
                </a:solidFill>
              </a:rPr>
              <a:t>Hamlet</a:t>
            </a:r>
            <a:r>
              <a:rPr lang="pt-BR" sz="3000" dirty="0" smtClean="0">
                <a:solidFill>
                  <a:schemeClr val="tx1"/>
                </a:solidFill>
              </a:rPr>
              <a:t>. Então irei a minha mãe num instante. Enganam-me até o fim de minha envergadura. Irei em um instante.</a:t>
            </a:r>
            <a:endParaRPr lang="pt-BR" dirty="0" smtClean="0">
              <a:solidFill>
                <a:schemeClr val="tx1"/>
              </a:solidFill>
            </a:endParaRPr>
          </a:p>
          <a:p>
            <a:pPr algn="ctr">
              <a:buNone/>
            </a:pPr>
            <a:endParaRPr lang="pt-BR" b="1" dirty="0">
              <a:solidFill>
                <a:schemeClr val="tx1"/>
              </a:solidFill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142844" y="681319"/>
            <a:ext cx="54292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400" b="1" dirty="0" smtClean="0"/>
              <a:t>Hamlet, ato III, cena 2</a:t>
            </a:r>
            <a:endParaRPr lang="pt-BR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idx="1"/>
          </p:nvPr>
        </p:nvSpPr>
        <p:spPr>
          <a:xfrm>
            <a:off x="304800" y="1554163"/>
            <a:ext cx="8686800" cy="3160721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pt-BR" dirty="0" smtClean="0">
                <a:solidFill>
                  <a:schemeClr val="tx1"/>
                </a:solidFill>
              </a:rPr>
              <a:t>– </a:t>
            </a:r>
            <a:r>
              <a:rPr lang="pt-BR" dirty="0" smtClean="0">
                <a:solidFill>
                  <a:schemeClr val="tx1"/>
                </a:solidFill>
              </a:rPr>
              <a:t>margem para várias interpretações </a:t>
            </a:r>
          </a:p>
          <a:p>
            <a:pPr>
              <a:buFontTx/>
              <a:buChar char="-"/>
            </a:pPr>
            <a:r>
              <a:rPr lang="pt-BR" dirty="0" smtClean="0">
                <a:solidFill>
                  <a:schemeClr val="tx1"/>
                </a:solidFill>
              </a:rPr>
              <a:t>breve  </a:t>
            </a:r>
          </a:p>
          <a:p>
            <a:pPr lvl="1">
              <a:buFontTx/>
              <a:buChar char="-"/>
            </a:pPr>
            <a:r>
              <a:rPr lang="pt-BR" dirty="0" smtClean="0">
                <a:solidFill>
                  <a:schemeClr val="tx1"/>
                </a:solidFill>
              </a:rPr>
              <a:t>maioria </a:t>
            </a:r>
            <a:r>
              <a:rPr lang="pt-BR" dirty="0" smtClean="0">
                <a:solidFill>
                  <a:schemeClr val="tx1"/>
                </a:solidFill>
              </a:rPr>
              <a:t>das </a:t>
            </a:r>
            <a:r>
              <a:rPr lang="pt-BR" dirty="0" smtClean="0">
                <a:solidFill>
                  <a:schemeClr val="tx1"/>
                </a:solidFill>
              </a:rPr>
              <a:t>entrevistas </a:t>
            </a:r>
            <a:r>
              <a:rPr lang="pt-BR" dirty="0" smtClean="0">
                <a:solidFill>
                  <a:schemeClr val="tx1"/>
                </a:solidFill>
              </a:rPr>
              <a:t>são de perguntas e conversas inúteis</a:t>
            </a:r>
          </a:p>
          <a:p>
            <a:pPr>
              <a:buNone/>
            </a:pPr>
            <a:r>
              <a:rPr lang="pt-BR" dirty="0" smtClean="0">
                <a:solidFill>
                  <a:schemeClr val="tx1"/>
                </a:solidFill>
              </a:rPr>
              <a:t>- denso </a:t>
            </a:r>
            <a:r>
              <a:rPr lang="pt-BR" dirty="0" smtClean="0">
                <a:solidFill>
                  <a:schemeClr val="tx1"/>
                </a:solidFill>
              </a:rPr>
              <a:t>e rico </a:t>
            </a:r>
            <a:r>
              <a:rPr lang="pt-BR" dirty="0" smtClean="0">
                <a:solidFill>
                  <a:schemeClr val="tx1"/>
                </a:solidFill>
              </a:rPr>
              <a:t> </a:t>
            </a:r>
          </a:p>
          <a:p>
            <a:pPr lvl="1">
              <a:buFontTx/>
              <a:buChar char="-"/>
            </a:pPr>
            <a:r>
              <a:rPr lang="pt-BR" dirty="0" smtClean="0">
                <a:solidFill>
                  <a:schemeClr val="tx1"/>
                </a:solidFill>
              </a:rPr>
              <a:t>se </a:t>
            </a:r>
            <a:r>
              <a:rPr lang="pt-BR" dirty="0" smtClean="0">
                <a:solidFill>
                  <a:schemeClr val="tx1"/>
                </a:solidFill>
              </a:rPr>
              <a:t>o entrevistador  sabe o que perguntar/ porque está perguntando </a:t>
            </a:r>
            <a:r>
              <a:rPr lang="pt-BR" dirty="0" smtClean="0">
                <a:solidFill>
                  <a:schemeClr val="tx1"/>
                </a:solidFill>
              </a:rPr>
              <a:t>pode </a:t>
            </a:r>
            <a:r>
              <a:rPr lang="pt-BR" dirty="0" smtClean="0">
                <a:solidFill>
                  <a:schemeClr val="tx1"/>
                </a:solidFill>
              </a:rPr>
              <a:t>conduzir pequenas entrevistas e com rico significado</a:t>
            </a:r>
          </a:p>
          <a:p>
            <a:pPr algn="ctr">
              <a:buNone/>
            </a:pPr>
            <a:endParaRPr lang="pt-BR" b="1" dirty="0"/>
          </a:p>
        </p:txBody>
      </p:sp>
      <p:sp>
        <p:nvSpPr>
          <p:cNvPr id="4" name="Retângulo 3"/>
          <p:cNvSpPr/>
          <p:nvPr/>
        </p:nvSpPr>
        <p:spPr>
          <a:xfrm>
            <a:off x="142844" y="619764"/>
            <a:ext cx="296728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800" dirty="0" smtClean="0">
                <a:solidFill>
                  <a:schemeClr val="tx1"/>
                </a:solidFill>
              </a:rPr>
              <a:t>Entrevista Hamlet </a:t>
            </a:r>
            <a:endParaRPr lang="pt-BR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idx="1"/>
          </p:nvPr>
        </p:nvSpPr>
        <p:spPr>
          <a:xfrm>
            <a:off x="304800" y="1554163"/>
            <a:ext cx="8686800" cy="1160457"/>
          </a:xfrm>
        </p:spPr>
        <p:txBody>
          <a:bodyPr/>
          <a:lstStyle/>
          <a:p>
            <a:pPr algn="ctr">
              <a:buNone/>
            </a:pPr>
            <a:r>
              <a:rPr lang="pt-BR" dirty="0" smtClean="0"/>
              <a:t>À primeira </a:t>
            </a:r>
            <a:r>
              <a:rPr lang="pt-BR" dirty="0" smtClean="0"/>
              <a:t>vista – a entrevista parece uma técnica não </a:t>
            </a:r>
            <a:r>
              <a:rPr lang="pt-BR" dirty="0" smtClean="0"/>
              <a:t>confiável.</a:t>
            </a:r>
            <a:endParaRPr lang="pt-BR" dirty="0" smtClean="0"/>
          </a:p>
          <a:p>
            <a:pPr algn="ctr">
              <a:buNone/>
            </a:pPr>
            <a:endParaRPr lang="pt-BR" b="1" dirty="0"/>
          </a:p>
        </p:txBody>
      </p:sp>
      <p:sp>
        <p:nvSpPr>
          <p:cNvPr id="4" name="Subtítulo 2"/>
          <p:cNvSpPr txBox="1">
            <a:spLocks/>
          </p:cNvSpPr>
          <p:nvPr/>
        </p:nvSpPr>
        <p:spPr>
          <a:xfrm>
            <a:off x="214282" y="3429000"/>
            <a:ext cx="8686800" cy="1160457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pt-BR" sz="3200" dirty="0" smtClean="0">
                <a:solidFill>
                  <a:schemeClr val="tx2"/>
                </a:solidFill>
              </a:rPr>
              <a:t>Num segundo olhar o assunto da entrevista muda de figura.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pt-B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Subtítulo 2"/>
          <p:cNvSpPr txBox="1">
            <a:spLocks/>
          </p:cNvSpPr>
          <p:nvPr/>
        </p:nvSpPr>
        <p:spPr>
          <a:xfrm>
            <a:off x="214282" y="4857760"/>
            <a:ext cx="8686800" cy="1160457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pt-BR" sz="3200" dirty="0" smtClean="0">
                <a:solidFill>
                  <a:schemeClr val="tx2"/>
                </a:solidFill>
              </a:rPr>
              <a:t>O que está em jogo é a personalidade de </a:t>
            </a:r>
            <a:r>
              <a:rPr lang="pt-BR" sz="3200" dirty="0" err="1" smtClean="0">
                <a:solidFill>
                  <a:schemeClr val="tx2"/>
                </a:solidFill>
              </a:rPr>
              <a:t>Polonius</a:t>
            </a:r>
            <a:r>
              <a:rPr lang="pt-BR" sz="3200" dirty="0" smtClean="0">
                <a:solidFill>
                  <a:schemeClr val="tx2"/>
                </a:solidFill>
              </a:rPr>
              <a:t>, sua lealdade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pt-B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idx="1"/>
          </p:nvPr>
        </p:nvSpPr>
        <p:spPr>
          <a:xfrm>
            <a:off x="304800" y="1214423"/>
            <a:ext cx="8686800" cy="1500198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pt-BR" b="1" dirty="0" smtClean="0"/>
              <a:t>O conteúdo da entrevista de Hamlet aproxima-se ao ideal </a:t>
            </a:r>
            <a:r>
              <a:rPr lang="pt-BR" b="1" dirty="0" smtClean="0"/>
              <a:t>tríplice: </a:t>
            </a:r>
            <a:r>
              <a:rPr lang="pt-BR" b="1" dirty="0" smtClean="0"/>
              <a:t>ser interpretado, validado e reportado no final da </a:t>
            </a:r>
            <a:r>
              <a:rPr lang="pt-BR" b="1" dirty="0" smtClean="0"/>
              <a:t>entrevista.</a:t>
            </a:r>
            <a:endParaRPr lang="pt-BR" b="1" dirty="0"/>
          </a:p>
        </p:txBody>
      </p:sp>
      <p:sp>
        <p:nvSpPr>
          <p:cNvPr id="4" name="Subtítulo 2"/>
          <p:cNvSpPr txBox="1">
            <a:spLocks/>
          </p:cNvSpPr>
          <p:nvPr/>
        </p:nvSpPr>
        <p:spPr>
          <a:xfrm>
            <a:off x="214282" y="3429000"/>
            <a:ext cx="8686800" cy="1160457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pt-B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Subtítulo 2"/>
          <p:cNvSpPr txBox="1">
            <a:spLocks/>
          </p:cNvSpPr>
          <p:nvPr/>
        </p:nvSpPr>
        <p:spPr>
          <a:xfrm>
            <a:off x="214282" y="4857760"/>
            <a:ext cx="8686800" cy="1160457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pt-B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Subtítulo 2"/>
          <p:cNvSpPr txBox="1">
            <a:spLocks/>
          </p:cNvSpPr>
          <p:nvPr/>
        </p:nvSpPr>
        <p:spPr>
          <a:xfrm>
            <a:off x="457200" y="3000372"/>
            <a:ext cx="8686800" cy="1160457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Interpretação</a:t>
            </a:r>
            <a:r>
              <a:rPr kumimoji="0" lang="pt-BR" sz="3200" b="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– a </a:t>
            </a:r>
            <a:r>
              <a:rPr kumimoji="0" lang="pt-B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entrevista é interpretada</a:t>
            </a:r>
            <a:r>
              <a:rPr kumimoji="0" lang="pt-BR" sz="3200" b="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por si só com a interpretação de Hamlet no aparte.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Subtítulo 2"/>
          <p:cNvSpPr txBox="1">
            <a:spLocks/>
          </p:cNvSpPr>
          <p:nvPr/>
        </p:nvSpPr>
        <p:spPr>
          <a:xfrm>
            <a:off x="457200" y="4286256"/>
            <a:ext cx="8686800" cy="1160457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Validação</a:t>
            </a:r>
            <a:r>
              <a:rPr kumimoji="0" lang="pt-BR" sz="3200" b="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– a repetição da mesma pergunta em várias versões.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Subtítulo 2"/>
          <p:cNvSpPr txBox="1">
            <a:spLocks/>
          </p:cNvSpPr>
          <p:nvPr/>
        </p:nvSpPr>
        <p:spPr>
          <a:xfrm>
            <a:off x="457200" y="5500702"/>
            <a:ext cx="8401080" cy="1160457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Comunicação</a:t>
            </a:r>
            <a:r>
              <a:rPr kumimoji="0" lang="pt-BR" sz="3200" b="1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pt-BR" sz="3200" b="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– a entrevista curta cumpriu bem seu papel e também fala por si só.</a:t>
            </a: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idx="1"/>
          </p:nvPr>
        </p:nvSpPr>
        <p:spPr>
          <a:xfrm>
            <a:off x="304800" y="1554163"/>
            <a:ext cx="8686800" cy="130333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pt-BR" dirty="0" smtClean="0"/>
              <a:t>Num terceiro olhar a </a:t>
            </a:r>
            <a:r>
              <a:rPr lang="pt-BR" dirty="0" smtClean="0"/>
              <a:t>entrevista no contexto aparece como relação de poder na corte real.</a:t>
            </a:r>
            <a:endParaRPr lang="pt-BR" b="1" dirty="0"/>
          </a:p>
        </p:txBody>
      </p:sp>
      <p:sp>
        <p:nvSpPr>
          <p:cNvPr id="4" name="Subtítulo 2"/>
          <p:cNvSpPr txBox="1">
            <a:spLocks/>
          </p:cNvSpPr>
          <p:nvPr/>
        </p:nvSpPr>
        <p:spPr>
          <a:xfrm>
            <a:off x="214282" y="3429000"/>
            <a:ext cx="8686800" cy="1160457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pt-B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Subtítulo 2"/>
          <p:cNvSpPr txBox="1">
            <a:spLocks/>
          </p:cNvSpPr>
          <p:nvPr/>
        </p:nvSpPr>
        <p:spPr>
          <a:xfrm>
            <a:off x="214282" y="4857760"/>
            <a:ext cx="8686800" cy="1160457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pt-B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Subtítulo 2"/>
          <p:cNvSpPr txBox="1">
            <a:spLocks/>
          </p:cNvSpPr>
          <p:nvPr/>
        </p:nvSpPr>
        <p:spPr>
          <a:xfrm>
            <a:off x="214282" y="3429000"/>
            <a:ext cx="8686800" cy="1303333"/>
          </a:xfrm>
          <a:prstGeom prst="rect">
            <a:avLst/>
          </a:prstGeom>
        </p:spPr>
        <p:txBody>
          <a:bodyPr vert="horz">
            <a:normAutofit fontScale="85000" lnSpcReduction="10000"/>
          </a:bodyPr>
          <a:lstStyle/>
          <a:p>
            <a:pPr marL="342900" lvl="0" indent="-342900" algn="ctr">
              <a:spcBef>
                <a:spcPct val="20000"/>
              </a:spcBef>
              <a:buClr>
                <a:schemeClr val="accent1"/>
              </a:buClr>
              <a:buSzPct val="70000"/>
            </a:pPr>
            <a:r>
              <a:rPr lang="pt-BR" sz="3200" dirty="0"/>
              <a:t>O príncipe demonstra seu poder sobre o mensageiro para fazê-lo dizer o que ele quer. O mensageiro demonstra </a:t>
            </a:r>
            <a:r>
              <a:rPr lang="pt-BR" sz="3200" dirty="0" smtClean="0"/>
              <a:t>a habilidade de </a:t>
            </a:r>
            <a:r>
              <a:rPr lang="pt-BR" sz="3200" dirty="0"/>
              <a:t>administrar relações de poder na </a:t>
            </a:r>
            <a:r>
              <a:rPr lang="pt-BR" sz="3200" dirty="0" smtClean="0"/>
              <a:t>corte</a:t>
            </a:r>
            <a:r>
              <a:rPr kumimoji="0" lang="pt-B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idx="1"/>
          </p:nvPr>
        </p:nvSpPr>
        <p:spPr>
          <a:xfrm>
            <a:off x="242918" y="1142984"/>
            <a:ext cx="8686800" cy="731829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pt-BR" dirty="0" smtClean="0">
                <a:solidFill>
                  <a:schemeClr val="tx1"/>
                </a:solidFill>
              </a:rPr>
              <a:t>	A </a:t>
            </a:r>
            <a:r>
              <a:rPr lang="pt-BR" dirty="0" smtClean="0">
                <a:solidFill>
                  <a:schemeClr val="tx1"/>
                </a:solidFill>
              </a:rPr>
              <a:t>qualidade </a:t>
            </a:r>
            <a:r>
              <a:rPr lang="pt-BR" dirty="0" smtClean="0">
                <a:solidFill>
                  <a:schemeClr val="tx1"/>
                </a:solidFill>
              </a:rPr>
              <a:t>das entrevistas originais é </a:t>
            </a:r>
            <a:r>
              <a:rPr lang="pt-BR" dirty="0" smtClean="0">
                <a:solidFill>
                  <a:schemeClr val="tx1"/>
                </a:solidFill>
              </a:rPr>
              <a:t>decisiva para qualidade da análise </a:t>
            </a:r>
            <a:r>
              <a:rPr lang="pt-BR" dirty="0" err="1" smtClean="0">
                <a:solidFill>
                  <a:schemeClr val="tx1"/>
                </a:solidFill>
              </a:rPr>
              <a:t>subsequente</a:t>
            </a:r>
            <a:r>
              <a:rPr lang="pt-BR" dirty="0" smtClean="0">
                <a:solidFill>
                  <a:schemeClr val="tx1"/>
                </a:solidFill>
              </a:rPr>
              <a:t>, verificação e comunicação </a:t>
            </a:r>
            <a:r>
              <a:rPr lang="pt-BR" dirty="0" smtClean="0">
                <a:solidFill>
                  <a:schemeClr val="tx1"/>
                </a:solidFill>
              </a:rPr>
              <a:t>dos </a:t>
            </a:r>
            <a:r>
              <a:rPr lang="pt-BR" dirty="0" smtClean="0">
                <a:solidFill>
                  <a:schemeClr val="tx1"/>
                </a:solidFill>
              </a:rPr>
              <a:t>resultados das entrevistas.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4" name="Subtítulo 2"/>
          <p:cNvSpPr txBox="1">
            <a:spLocks/>
          </p:cNvSpPr>
          <p:nvPr/>
        </p:nvSpPr>
        <p:spPr>
          <a:xfrm>
            <a:off x="214282" y="3429000"/>
            <a:ext cx="8686800" cy="1160457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pt-B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Subtítulo 2"/>
          <p:cNvSpPr txBox="1">
            <a:spLocks/>
          </p:cNvSpPr>
          <p:nvPr/>
        </p:nvSpPr>
        <p:spPr>
          <a:xfrm>
            <a:off x="214282" y="4857760"/>
            <a:ext cx="8686800" cy="1160457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pt-B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Subtítulo 2"/>
          <p:cNvSpPr txBox="1">
            <a:spLocks/>
          </p:cNvSpPr>
          <p:nvPr/>
        </p:nvSpPr>
        <p:spPr>
          <a:xfrm>
            <a:off x="214282" y="1928826"/>
            <a:ext cx="8686800" cy="3286148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r>
              <a:rPr lang="pt-BR" sz="2400" b="1" dirty="0"/>
              <a:t>Critérios de qualidade para uma </a:t>
            </a:r>
            <a:r>
              <a:rPr lang="pt-BR" sz="2400" b="1" dirty="0" smtClean="0"/>
              <a:t>entrevista</a:t>
            </a:r>
          </a:p>
          <a:p>
            <a:endParaRPr lang="pt-BR" sz="2400" dirty="0"/>
          </a:p>
          <a:p>
            <a:r>
              <a:rPr lang="pt-BR" sz="2000" dirty="0"/>
              <a:t>- </a:t>
            </a:r>
            <a:r>
              <a:rPr lang="pt-BR" sz="2000" dirty="0" smtClean="0"/>
              <a:t>O </a:t>
            </a:r>
            <a:r>
              <a:rPr lang="pt-BR" sz="2000" dirty="0"/>
              <a:t>grau de espontaneidade, riqueza, especificidade e relevância de respostas do entrevistado;</a:t>
            </a:r>
          </a:p>
          <a:p>
            <a:r>
              <a:rPr lang="pt-BR" sz="2000" dirty="0"/>
              <a:t>- </a:t>
            </a:r>
            <a:r>
              <a:rPr lang="pt-BR" sz="2000" dirty="0" smtClean="0"/>
              <a:t>as </a:t>
            </a:r>
            <a:r>
              <a:rPr lang="pt-BR" sz="2000" dirty="0"/>
              <a:t>perguntas mais curtas e as </a:t>
            </a:r>
            <a:r>
              <a:rPr lang="pt-BR" sz="2000" dirty="0" smtClean="0"/>
              <a:t>respostas </a:t>
            </a:r>
            <a:r>
              <a:rPr lang="pt-BR" sz="2000" dirty="0"/>
              <a:t>mais longas </a:t>
            </a:r>
            <a:r>
              <a:rPr lang="pt-BR" sz="2000" dirty="0" smtClean="0"/>
              <a:t>possíveis dos sujeitos;</a:t>
            </a:r>
            <a:endParaRPr lang="pt-BR" sz="2000" dirty="0"/>
          </a:p>
          <a:p>
            <a:r>
              <a:rPr lang="pt-BR" sz="2000" dirty="0"/>
              <a:t>- o </a:t>
            </a:r>
            <a:r>
              <a:rPr lang="pt-BR" sz="2000" dirty="0" smtClean="0"/>
              <a:t>grau em que </a:t>
            </a:r>
            <a:r>
              <a:rPr lang="pt-BR" sz="2000" dirty="0"/>
              <a:t>o entrevistador segue e </a:t>
            </a:r>
            <a:r>
              <a:rPr lang="pt-BR" sz="2000" dirty="0" smtClean="0"/>
              <a:t>esclarece </a:t>
            </a:r>
            <a:r>
              <a:rPr lang="pt-BR" sz="2000" dirty="0"/>
              <a:t>os sentidos de aspectos relevantes das respostas;</a:t>
            </a:r>
          </a:p>
          <a:p>
            <a:r>
              <a:rPr lang="pt-BR" sz="2000" dirty="0"/>
              <a:t>- em larga escala, a entrevista </a:t>
            </a:r>
            <a:r>
              <a:rPr lang="pt-BR" sz="2000" dirty="0" smtClean="0"/>
              <a:t>ser </a:t>
            </a:r>
            <a:r>
              <a:rPr lang="pt-BR" sz="2000" dirty="0"/>
              <a:t>interpretada no </a:t>
            </a:r>
            <a:r>
              <a:rPr lang="pt-BR" sz="2000" dirty="0" smtClean="0"/>
              <a:t>seu decorrer;</a:t>
            </a:r>
            <a:endParaRPr lang="pt-BR" sz="2000" dirty="0"/>
          </a:p>
          <a:p>
            <a:r>
              <a:rPr lang="pt-BR" sz="2000" dirty="0"/>
              <a:t>- </a:t>
            </a:r>
            <a:r>
              <a:rPr lang="pt-BR" sz="2000" dirty="0" smtClean="0"/>
              <a:t>o entrevistador procura verificar suas </a:t>
            </a:r>
            <a:r>
              <a:rPr lang="pt-BR" sz="2000" dirty="0"/>
              <a:t>interpretações das respostas dos sujeitos durante o curso da entrevista</a:t>
            </a:r>
          </a:p>
          <a:p>
            <a:r>
              <a:rPr lang="pt-BR" sz="2000" dirty="0"/>
              <a:t>- a entrevista </a:t>
            </a:r>
            <a:r>
              <a:rPr lang="pt-BR" sz="2000" dirty="0" smtClean="0"/>
              <a:t>ser </a:t>
            </a:r>
            <a:r>
              <a:rPr lang="pt-BR" sz="2000" dirty="0"/>
              <a:t>“reportada por si só”, </a:t>
            </a:r>
            <a:r>
              <a:rPr lang="pt-BR" sz="2000" dirty="0" smtClean="0"/>
              <a:t>um relato </a:t>
            </a:r>
            <a:r>
              <a:rPr lang="pt-BR" sz="2000" dirty="0"/>
              <a:t>auto-suficiente que mal pede explicações adicionais.</a:t>
            </a:r>
          </a:p>
        </p:txBody>
      </p:sp>
      <p:sp>
        <p:nvSpPr>
          <p:cNvPr id="7" name="Subtítulo 2"/>
          <p:cNvSpPr txBox="1">
            <a:spLocks/>
          </p:cNvSpPr>
          <p:nvPr/>
        </p:nvSpPr>
        <p:spPr>
          <a:xfrm>
            <a:off x="-114272" y="5357826"/>
            <a:ext cx="8686800" cy="92867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pt-BR" dirty="0" smtClean="0"/>
              <a:t>	Dos seis critérios para uma entrevista semi-estruturada propostas acima, as três últimas, em particular, referem-se à entrevista ideal. Sugerindo que o significado do que é dito é interpretado, verificado e reportado assim que a gravação é desligada</a:t>
            </a:r>
            <a:r>
              <a:rPr lang="pt-BR" sz="2000" dirty="0" smtClean="0"/>
              <a:t>. </a:t>
            </a:r>
            <a:endParaRPr kumimoji="0" lang="pt-BR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Retângulo 7"/>
          <p:cNvSpPr/>
          <p:nvPr/>
        </p:nvSpPr>
        <p:spPr>
          <a:xfrm>
            <a:off x="-142908" y="681319"/>
            <a:ext cx="40005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pt-BR" sz="2400" b="1" dirty="0" smtClean="0"/>
              <a:t>Qualidade da entrevista</a:t>
            </a:r>
            <a:endParaRPr lang="pt-BR" sz="24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iagem">
  <a:themeElements>
    <a:clrScheme name="Viagem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Viagem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Viagem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2481</TotalTime>
  <Words>1922</Words>
  <Application>Microsoft Office PowerPoint</Application>
  <PresentationFormat>Apresentação na tela (4:3)</PresentationFormat>
  <Paragraphs>119</Paragraphs>
  <Slides>24</Slides>
  <Notes>3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24</vt:i4>
      </vt:variant>
    </vt:vector>
  </HeadingPairs>
  <TitlesOfParts>
    <vt:vector size="25" baseType="lpstr">
      <vt:lpstr>Viagem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Virgínia G Fonseca Barbosa</dc:creator>
  <cp:lastModifiedBy>Virgínia G Fonseca Barbosa</cp:lastModifiedBy>
  <cp:revision>22</cp:revision>
  <dcterms:created xsi:type="dcterms:W3CDTF">2015-05-04T20:02:44Z</dcterms:created>
  <dcterms:modified xsi:type="dcterms:W3CDTF">2015-05-06T13:24:21Z</dcterms:modified>
</cp:coreProperties>
</file>