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sldIdLst>
    <p:sldId id="257" r:id="rId3"/>
    <p:sldId id="259" r:id="rId4"/>
    <p:sldId id="260" r:id="rId5"/>
    <p:sldId id="261" r:id="rId6"/>
    <p:sldId id="263" r:id="rId7"/>
    <p:sldId id="264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3" r:id="rId17"/>
    <p:sldId id="262" r:id="rId18"/>
    <p:sldId id="274" r:id="rId19"/>
    <p:sldId id="275" r:id="rId20"/>
    <p:sldId id="276" r:id="rId21"/>
    <p:sldId id="277" r:id="rId22"/>
    <p:sldId id="285" r:id="rId23"/>
    <p:sldId id="288" r:id="rId24"/>
    <p:sldId id="287" r:id="rId25"/>
    <p:sldId id="279" r:id="rId26"/>
    <p:sldId id="282" r:id="rId27"/>
    <p:sldId id="258" r:id="rId28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402" y="-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84935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231320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5081780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336354-0AA3-49F0-BB23-36461E8BDEB3}" type="slidenum">
              <a:rPr lang="pt-BR">
                <a:solidFill>
                  <a:srgbClr val="000000"/>
                </a:solidFill>
              </a:rPr>
              <a:pPr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497331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557995-D87C-4BED-9D6E-4BB55A32E278}" type="slidenum">
              <a:rPr lang="pt-BR">
                <a:solidFill>
                  <a:srgbClr val="000000"/>
                </a:solidFill>
              </a:rPr>
              <a:pPr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823950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3E87E1-8EB7-4F99-99D8-67A7914D3038}" type="slidenum">
              <a:rPr lang="pt-BR">
                <a:solidFill>
                  <a:srgbClr val="000000"/>
                </a:solidFill>
              </a:rPr>
              <a:pPr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703600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20814B-B00D-4911-AA17-B7B748D105BA}" type="slidenum">
              <a:rPr lang="pt-BR">
                <a:solidFill>
                  <a:srgbClr val="000000"/>
                </a:solidFill>
              </a:rPr>
              <a:pPr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357074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F5E406-5AC3-46FC-A80F-FA9184258208}" type="slidenum">
              <a:rPr lang="pt-BR">
                <a:solidFill>
                  <a:srgbClr val="000000"/>
                </a:solidFill>
              </a:rPr>
              <a:pPr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144981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9B70020-5350-484A-A5E6-6FF4B136F42D}" type="slidenum">
              <a:rPr lang="pt-BR">
                <a:solidFill>
                  <a:srgbClr val="000000"/>
                </a:solidFill>
              </a:rPr>
              <a:pPr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531126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D7C79E-2826-46B7-8FDA-B0C41DAAF0CE}" type="slidenum">
              <a:rPr lang="pt-BR">
                <a:solidFill>
                  <a:srgbClr val="000000"/>
                </a:solidFill>
              </a:rPr>
              <a:pPr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866013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C28E56-3B82-4CCE-AF29-3005E4DE7FFC}" type="slidenum">
              <a:rPr lang="pt-BR">
                <a:solidFill>
                  <a:srgbClr val="000000"/>
                </a:solidFill>
              </a:rPr>
              <a:pPr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306580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9274754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pt-BR" noProof="0" smtClean="0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D25833-AFD8-405F-B4E9-352FC61D0C2F}" type="slidenum">
              <a:rPr lang="pt-BR">
                <a:solidFill>
                  <a:srgbClr val="000000"/>
                </a:solidFill>
              </a:rPr>
              <a:pPr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135111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5D2E90E-F0A6-4451-8E69-FF5C71F21880}" type="slidenum">
              <a:rPr lang="pt-BR">
                <a:solidFill>
                  <a:srgbClr val="000000"/>
                </a:solidFill>
              </a:rPr>
              <a:pPr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197532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BE0210-F18B-4938-B77D-44134A2E85E4}" type="slidenum">
              <a:rPr lang="pt-BR">
                <a:solidFill>
                  <a:srgbClr val="000000"/>
                </a:solidFill>
              </a:rPr>
              <a:pPr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760071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304495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109527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2211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773441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355635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602931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445119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07B5E5-B521-413B-B64A-32217B9EDB4B}" type="datetimeFigureOut">
              <a:rPr lang="pt-BR" smtClean="0"/>
              <a:t>02/06/2015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145E70-CD45-43E6-A7FF-A957517F237B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903312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pt-BR" smtClean="0"/>
              <a:t>Clique para editar o estilo do título mestre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pt-BR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5198D6A5-56E9-4285-9975-1566D84AC169}" type="slidenum">
              <a:rPr lang="pt-BR">
                <a:solidFill>
                  <a:srgbClr val="000000"/>
                </a:solidFill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‹nº›</a:t>
            </a:fld>
            <a:endParaRPr lang="pt-BR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32459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3568" y="404664"/>
            <a:ext cx="7772400" cy="1224135"/>
          </a:xfrm>
        </p:spPr>
        <p:txBody>
          <a:bodyPr>
            <a:normAutofit fontScale="90000"/>
          </a:bodyPr>
          <a:lstStyle/>
          <a:p>
            <a:r>
              <a:rPr lang="pt-BR" sz="2800" dirty="0"/>
              <a:t>CENTRO FEDERAL DE EDUCAÇÃO TECNOLÓGICA DE MINAS GERAIS </a:t>
            </a:r>
            <a:r>
              <a:rPr lang="pt-BR" sz="2800" dirty="0" smtClean="0"/>
              <a:t> </a:t>
            </a:r>
            <a:br>
              <a:rPr lang="pt-BR" sz="2800" dirty="0" smtClean="0"/>
            </a:br>
            <a:r>
              <a:rPr lang="pt-BR" sz="2800" dirty="0" smtClean="0"/>
              <a:t>Programa de Pós-Graduação em </a:t>
            </a:r>
            <a:r>
              <a:rPr lang="pt-BR" sz="2800" dirty="0"/>
              <a:t>Estudos de Linguagens 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611560" y="1988840"/>
            <a:ext cx="7920880" cy="4104456"/>
          </a:xfrm>
        </p:spPr>
        <p:txBody>
          <a:bodyPr>
            <a:normAutofit/>
          </a:bodyPr>
          <a:lstStyle/>
          <a:p>
            <a:r>
              <a:rPr lang="en-US" dirty="0" err="1" smtClean="0">
                <a:solidFill>
                  <a:schemeClr val="tx1"/>
                </a:solidFill>
              </a:rPr>
              <a:t>Metodologia</a:t>
            </a:r>
            <a:r>
              <a:rPr lang="en-US" dirty="0" smtClean="0">
                <a:solidFill>
                  <a:schemeClr val="tx1"/>
                </a:solidFill>
              </a:rPr>
              <a:t> da </a:t>
            </a:r>
            <a:r>
              <a:rPr lang="en-US" dirty="0" err="1" smtClean="0">
                <a:solidFill>
                  <a:schemeClr val="tx1"/>
                </a:solidFill>
              </a:rPr>
              <a:t>Pesquisa</a:t>
            </a:r>
            <a:endParaRPr lang="en-US" dirty="0" smtClean="0">
              <a:solidFill>
                <a:schemeClr val="tx1"/>
              </a:solidFill>
            </a:endParaRPr>
          </a:p>
          <a:p>
            <a:endParaRPr lang="en-US" sz="3600" b="1" dirty="0">
              <a:solidFill>
                <a:schemeClr val="tx1"/>
              </a:solidFill>
            </a:endParaRPr>
          </a:p>
          <a:p>
            <a:r>
              <a:rPr lang="en-US" sz="3600" b="1" dirty="0" smtClean="0">
                <a:solidFill>
                  <a:schemeClr val="tx1"/>
                </a:solidFill>
              </a:rPr>
              <a:t>ANÁLISE DE CONTEÚDO</a:t>
            </a:r>
            <a:endParaRPr lang="pt-BR" sz="3600" b="1" dirty="0" smtClean="0">
              <a:solidFill>
                <a:schemeClr val="tx1"/>
              </a:solidFill>
            </a:endParaRPr>
          </a:p>
          <a:p>
            <a:endParaRPr lang="en-US" sz="2400" dirty="0" smtClean="0">
              <a:solidFill>
                <a:schemeClr val="tx1"/>
              </a:solidFill>
            </a:endParaRPr>
          </a:p>
          <a:p>
            <a:endParaRPr lang="en-US" sz="2400" dirty="0">
              <a:solidFill>
                <a:schemeClr val="tx1"/>
              </a:solidFill>
            </a:endParaRPr>
          </a:p>
          <a:p>
            <a:endParaRPr lang="pt-BR" sz="2400" dirty="0" smtClean="0">
              <a:solidFill>
                <a:schemeClr val="tx1"/>
              </a:solidFill>
            </a:endParaRPr>
          </a:p>
          <a:p>
            <a:r>
              <a:rPr lang="en-US" sz="2400" dirty="0" err="1" smtClean="0">
                <a:solidFill>
                  <a:schemeClr val="tx1"/>
                </a:solidFill>
              </a:rPr>
              <a:t>Profa</a:t>
            </a:r>
            <a:r>
              <a:rPr lang="en-US" sz="2400" dirty="0" smtClean="0">
                <a:solidFill>
                  <a:schemeClr val="tx1"/>
                </a:solidFill>
              </a:rPr>
              <a:t>. </a:t>
            </a:r>
            <a:r>
              <a:rPr lang="en-US" sz="2400" dirty="0" err="1" smtClean="0">
                <a:solidFill>
                  <a:schemeClr val="tx1"/>
                </a:solidFill>
              </a:rPr>
              <a:t>Dra</a:t>
            </a:r>
            <a:r>
              <a:rPr lang="en-US" sz="2400" dirty="0" smtClean="0">
                <a:solidFill>
                  <a:schemeClr val="tx1"/>
                </a:solidFill>
              </a:rPr>
              <a:t>.  </a:t>
            </a:r>
            <a:r>
              <a:rPr lang="en-US" sz="2400" dirty="0">
                <a:solidFill>
                  <a:schemeClr val="tx1"/>
                </a:solidFill>
              </a:rPr>
              <a:t>R</a:t>
            </a:r>
            <a:r>
              <a:rPr lang="en-US" sz="2400" dirty="0" smtClean="0">
                <a:solidFill>
                  <a:schemeClr val="tx1"/>
                </a:solidFill>
              </a:rPr>
              <a:t>aquel </a:t>
            </a:r>
            <a:r>
              <a:rPr lang="en-US" sz="2400" dirty="0" err="1" smtClean="0">
                <a:solidFill>
                  <a:schemeClr val="tx1"/>
                </a:solidFill>
              </a:rPr>
              <a:t>Bambirra</a:t>
            </a:r>
            <a:endParaRPr lang="pt-BR" sz="2400" dirty="0">
              <a:solidFill>
                <a:schemeClr val="tx1"/>
              </a:solidFill>
            </a:endParaRPr>
          </a:p>
          <a:p>
            <a:r>
              <a:rPr lang="pt-BR" sz="2400" dirty="0" smtClean="0">
                <a:solidFill>
                  <a:schemeClr val="tx1"/>
                </a:solidFill>
              </a:rPr>
              <a:t>Aluna: Maria Catarina Paiva </a:t>
            </a:r>
            <a:r>
              <a:rPr lang="pt-BR" sz="2400" dirty="0">
                <a:solidFill>
                  <a:schemeClr val="tx1"/>
                </a:solidFill>
              </a:rPr>
              <a:t>R</a:t>
            </a:r>
            <a:r>
              <a:rPr lang="pt-BR" sz="2400" dirty="0" smtClean="0">
                <a:solidFill>
                  <a:schemeClr val="tx1"/>
                </a:solidFill>
              </a:rPr>
              <a:t>epolês</a:t>
            </a:r>
            <a:endParaRPr lang="pt-BR" sz="2400" dirty="0">
              <a:solidFill>
                <a:schemeClr val="tx1"/>
              </a:solidFill>
            </a:endParaRPr>
          </a:p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2486829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79512" y="332656"/>
            <a:ext cx="8712968" cy="6264696"/>
          </a:xfrm>
        </p:spPr>
        <p:txBody>
          <a:bodyPr/>
          <a:lstStyle/>
          <a:p>
            <a:pPr marL="514350" indent="-514350" algn="just">
              <a:buAutoNum type="arabicPeriod"/>
            </a:pPr>
            <a:endParaRPr lang="en-US" dirty="0" smtClean="0"/>
          </a:p>
          <a:p>
            <a:pPr marL="514350" indent="-514350" algn="just">
              <a:buAutoNum type="arabicPeriod"/>
            </a:pPr>
            <a:r>
              <a:rPr lang="en-US" dirty="0" err="1" smtClean="0">
                <a:solidFill>
                  <a:srgbClr val="C00000"/>
                </a:solidFill>
              </a:rPr>
              <a:t>Preparação</a:t>
            </a:r>
            <a:r>
              <a:rPr lang="en-US" dirty="0" smtClean="0">
                <a:solidFill>
                  <a:srgbClr val="C00000"/>
                </a:solidFill>
              </a:rPr>
              <a:t> das </a:t>
            </a:r>
            <a:r>
              <a:rPr lang="en-US" dirty="0" err="1" smtClean="0">
                <a:solidFill>
                  <a:srgbClr val="C00000"/>
                </a:solidFill>
              </a:rPr>
              <a:t>informações</a:t>
            </a:r>
            <a:r>
              <a:rPr lang="en-US" dirty="0" smtClean="0">
                <a:solidFill>
                  <a:srgbClr val="C00000"/>
                </a:solidFill>
              </a:rPr>
              <a:t>:</a:t>
            </a:r>
          </a:p>
          <a:p>
            <a:pPr marL="514350" indent="-514350" algn="just">
              <a:buAutoNum type="arabicPeriod"/>
            </a:pPr>
            <a:endParaRPr lang="en-US" dirty="0" smtClean="0"/>
          </a:p>
          <a:p>
            <a:pPr marL="0" indent="0" algn="just">
              <a:buNone/>
            </a:pPr>
            <a:r>
              <a:rPr lang="en-US" dirty="0" smtClean="0"/>
              <a:t>1.1. </a:t>
            </a:r>
            <a:r>
              <a:rPr lang="en-US" dirty="0" err="1" smtClean="0"/>
              <a:t>Identificar</a:t>
            </a:r>
            <a:r>
              <a:rPr lang="en-US" dirty="0" smtClean="0"/>
              <a:t> as </a:t>
            </a:r>
            <a:r>
              <a:rPr lang="en-US" dirty="0" err="1" smtClean="0"/>
              <a:t>amostras</a:t>
            </a:r>
            <a:r>
              <a:rPr lang="en-US" dirty="0" smtClean="0"/>
              <a:t> de </a:t>
            </a:r>
            <a:r>
              <a:rPr lang="en-US" dirty="0" err="1" smtClean="0"/>
              <a:t>informação</a:t>
            </a:r>
            <a:r>
              <a:rPr lang="en-US" dirty="0" smtClean="0"/>
              <a:t> a </a:t>
            </a:r>
            <a:r>
              <a:rPr lang="en-US" dirty="0" err="1" smtClean="0"/>
              <a:t>serem</a:t>
            </a:r>
            <a:r>
              <a:rPr lang="en-US" dirty="0" smtClean="0"/>
              <a:t> </a:t>
            </a:r>
            <a:r>
              <a:rPr lang="en-US" dirty="0" err="1" smtClean="0"/>
              <a:t>analisadas</a:t>
            </a:r>
            <a:r>
              <a:rPr lang="en-US" dirty="0" smtClean="0"/>
              <a:t>;</a:t>
            </a:r>
          </a:p>
          <a:p>
            <a:pPr marL="0" indent="0" algn="just">
              <a:buNone/>
            </a:pPr>
            <a:endParaRPr lang="en-US" dirty="0" smtClean="0"/>
          </a:p>
          <a:p>
            <a:pPr marL="0" indent="0" algn="just">
              <a:buNone/>
            </a:pPr>
            <a:r>
              <a:rPr lang="en-US" dirty="0" smtClean="0"/>
              <a:t>1.2.codificar o material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identificação</a:t>
            </a:r>
            <a:r>
              <a:rPr lang="en-US" dirty="0" smtClean="0"/>
              <a:t> </a:t>
            </a:r>
            <a:r>
              <a:rPr lang="en-US" dirty="0" err="1" smtClean="0"/>
              <a:t>rápida</a:t>
            </a:r>
            <a:r>
              <a:rPr lang="en-US" dirty="0" smtClean="0"/>
              <a:t> de </a:t>
            </a:r>
            <a:r>
              <a:rPr lang="en-US" dirty="0" err="1" smtClean="0"/>
              <a:t>modo</a:t>
            </a:r>
            <a:r>
              <a:rPr lang="en-US" dirty="0" smtClean="0"/>
              <a:t> a </a:t>
            </a:r>
            <a:r>
              <a:rPr lang="en-US" dirty="0" err="1" smtClean="0"/>
              <a:t>orientar</a:t>
            </a:r>
            <a:r>
              <a:rPr lang="en-US" dirty="0" smtClean="0"/>
              <a:t> o </a:t>
            </a:r>
            <a:r>
              <a:rPr lang="en-US" dirty="0" err="1" smtClean="0"/>
              <a:t>pesquisador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retornar</a:t>
            </a:r>
            <a:r>
              <a:rPr lang="en-US" dirty="0" smtClean="0"/>
              <a:t> </a:t>
            </a:r>
            <a:r>
              <a:rPr lang="en-US" dirty="0" err="1" smtClean="0"/>
              <a:t>ao</a:t>
            </a:r>
            <a:r>
              <a:rPr lang="en-US" dirty="0" smtClean="0"/>
              <a:t> </a:t>
            </a:r>
            <a:r>
              <a:rPr lang="en-US" dirty="0" err="1" smtClean="0"/>
              <a:t>documento</a:t>
            </a:r>
            <a:r>
              <a:rPr lang="en-US" dirty="0" smtClean="0"/>
              <a:t> </a:t>
            </a:r>
            <a:r>
              <a:rPr lang="en-US" dirty="0" err="1" smtClean="0"/>
              <a:t>quando</a:t>
            </a:r>
            <a:r>
              <a:rPr lang="en-US" dirty="0" smtClean="0"/>
              <a:t> </a:t>
            </a:r>
            <a:r>
              <a:rPr lang="en-US" dirty="0" err="1" smtClean="0"/>
              <a:t>desejar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02484780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79512" y="260648"/>
            <a:ext cx="8784976" cy="6408712"/>
          </a:xfrm>
        </p:spPr>
        <p:txBody>
          <a:bodyPr>
            <a:normAutofit fontScale="92500" lnSpcReduction="10000"/>
          </a:bodyPr>
          <a:lstStyle/>
          <a:p>
            <a:pPr marL="0" indent="0" algn="just">
              <a:buNone/>
            </a:pPr>
            <a:r>
              <a:rPr lang="en-US" dirty="0" smtClean="0">
                <a:solidFill>
                  <a:srgbClr val="C00000"/>
                </a:solidFill>
              </a:rPr>
              <a:t>2. </a:t>
            </a:r>
            <a:r>
              <a:rPr lang="en-US" dirty="0" err="1" smtClean="0">
                <a:solidFill>
                  <a:srgbClr val="C00000"/>
                </a:solidFill>
              </a:rPr>
              <a:t>Unitarização</a:t>
            </a:r>
            <a:r>
              <a:rPr lang="en-US" dirty="0" smtClean="0">
                <a:solidFill>
                  <a:srgbClr val="C00000"/>
                </a:solidFill>
              </a:rPr>
              <a:t>:</a:t>
            </a:r>
          </a:p>
          <a:p>
            <a:pPr marL="0" indent="0" algn="just">
              <a:buNone/>
            </a:pPr>
            <a:r>
              <a:rPr lang="en-US" dirty="0" smtClean="0"/>
              <a:t>2.1. </a:t>
            </a:r>
            <a:r>
              <a:rPr lang="en-US" dirty="0" err="1" smtClean="0"/>
              <a:t>Reler</a:t>
            </a:r>
            <a:r>
              <a:rPr lang="en-US" dirty="0" smtClean="0"/>
              <a:t>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materiais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definir</a:t>
            </a:r>
            <a:r>
              <a:rPr lang="en-US" dirty="0" smtClean="0"/>
              <a:t> a “</a:t>
            </a:r>
            <a:r>
              <a:rPr lang="en-US" dirty="0" err="1" smtClean="0"/>
              <a:t>unidade</a:t>
            </a:r>
            <a:r>
              <a:rPr lang="en-US" dirty="0" smtClean="0"/>
              <a:t> de </a:t>
            </a:r>
            <a:r>
              <a:rPr lang="en-US" dirty="0" err="1" smtClean="0"/>
              <a:t>análise</a:t>
            </a:r>
            <a:r>
              <a:rPr lang="en-US" dirty="0" smtClean="0"/>
              <a:t>” (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unidade</a:t>
            </a:r>
            <a:r>
              <a:rPr lang="en-US" dirty="0" smtClean="0"/>
              <a:t> de </a:t>
            </a:r>
            <a:r>
              <a:rPr lang="en-US" dirty="0" err="1" smtClean="0"/>
              <a:t>registro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de </a:t>
            </a:r>
            <a:r>
              <a:rPr lang="en-US" dirty="0" err="1" smtClean="0"/>
              <a:t>significado</a:t>
            </a:r>
            <a:r>
              <a:rPr lang="en-US" dirty="0" smtClean="0"/>
              <a:t>);</a:t>
            </a:r>
          </a:p>
          <a:p>
            <a:pPr marL="0" indent="0" algn="just">
              <a:buNone/>
            </a:pPr>
            <a:endParaRPr lang="en-US" dirty="0" smtClean="0"/>
          </a:p>
          <a:p>
            <a:pPr marL="0" indent="0" algn="just">
              <a:buNone/>
            </a:pPr>
            <a:r>
              <a:rPr lang="en-US" dirty="0" smtClean="0"/>
              <a:t>2.2. </a:t>
            </a:r>
            <a:r>
              <a:rPr lang="en-US" dirty="0" err="1" smtClean="0"/>
              <a:t>codificar</a:t>
            </a:r>
            <a:r>
              <a:rPr lang="en-US" dirty="0" smtClean="0"/>
              <a:t> </a:t>
            </a:r>
            <a:r>
              <a:rPr lang="en-US" dirty="0" err="1" smtClean="0"/>
              <a:t>cada</a:t>
            </a:r>
            <a:r>
              <a:rPr lang="en-US" dirty="0" smtClean="0"/>
              <a:t> </a:t>
            </a:r>
            <a:r>
              <a:rPr lang="en-US" dirty="0" err="1" smtClean="0"/>
              <a:t>unidade</a:t>
            </a:r>
            <a:r>
              <a:rPr lang="en-US" dirty="0" smtClean="0"/>
              <a:t> de </a:t>
            </a:r>
            <a:r>
              <a:rPr lang="en-US" dirty="0" err="1" smtClean="0"/>
              <a:t>análise</a:t>
            </a:r>
            <a:r>
              <a:rPr lang="en-US" dirty="0" smtClean="0"/>
              <a:t>;</a:t>
            </a:r>
          </a:p>
          <a:p>
            <a:pPr marL="0" indent="0" algn="just">
              <a:buNone/>
            </a:pPr>
            <a:endParaRPr lang="en-US" dirty="0" smtClean="0"/>
          </a:p>
          <a:p>
            <a:pPr marL="0" indent="0" algn="just">
              <a:buNone/>
            </a:pPr>
            <a:r>
              <a:rPr lang="en-US" dirty="0" smtClean="0"/>
              <a:t>2.3. </a:t>
            </a:r>
            <a:r>
              <a:rPr lang="en-US" dirty="0" err="1" smtClean="0"/>
              <a:t>isolar</a:t>
            </a:r>
            <a:r>
              <a:rPr lang="en-US" dirty="0" smtClean="0"/>
              <a:t> </a:t>
            </a:r>
            <a:r>
              <a:rPr lang="en-US" dirty="0" err="1" smtClean="0"/>
              <a:t>cada</a:t>
            </a:r>
            <a:r>
              <a:rPr lang="en-US" dirty="0" smtClean="0"/>
              <a:t> </a:t>
            </a:r>
            <a:r>
              <a:rPr lang="en-US" dirty="0" err="1" smtClean="0"/>
              <a:t>uma</a:t>
            </a:r>
            <a:r>
              <a:rPr lang="en-US" dirty="0" smtClean="0"/>
              <a:t> das </a:t>
            </a:r>
            <a:r>
              <a:rPr lang="en-US" dirty="0" err="1" smtClean="0"/>
              <a:t>unidades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possam</a:t>
            </a:r>
            <a:r>
              <a:rPr lang="en-US" dirty="0" smtClean="0"/>
              <a:t>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compreendidas</a:t>
            </a:r>
            <a:r>
              <a:rPr lang="en-US" dirty="0" smtClean="0"/>
              <a:t> </a:t>
            </a:r>
            <a:r>
              <a:rPr lang="en-US" dirty="0" err="1" smtClean="0"/>
              <a:t>fora</a:t>
            </a:r>
            <a:r>
              <a:rPr lang="en-US" dirty="0" smtClean="0"/>
              <a:t> do </a:t>
            </a:r>
            <a:r>
              <a:rPr lang="en-US" dirty="0" err="1" smtClean="0"/>
              <a:t>contexto</a:t>
            </a:r>
            <a:r>
              <a:rPr lang="en-US" dirty="0" smtClean="0"/>
              <a:t> original </a:t>
            </a:r>
            <a:r>
              <a:rPr lang="en-US" dirty="0" err="1" smtClean="0"/>
              <a:t>em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estavam</a:t>
            </a:r>
            <a:r>
              <a:rPr lang="en-US" dirty="0" smtClean="0"/>
              <a:t>;</a:t>
            </a:r>
          </a:p>
          <a:p>
            <a:pPr marL="0" indent="0" algn="just">
              <a:buNone/>
            </a:pPr>
            <a:endParaRPr lang="en-US" dirty="0" smtClean="0"/>
          </a:p>
          <a:p>
            <a:pPr marL="0" indent="0" algn="just">
              <a:buNone/>
            </a:pPr>
            <a:r>
              <a:rPr lang="en-US" dirty="0" smtClean="0"/>
              <a:t>2.3. </a:t>
            </a:r>
            <a:r>
              <a:rPr lang="en-US" dirty="0" err="1" smtClean="0"/>
              <a:t>definir</a:t>
            </a:r>
            <a:r>
              <a:rPr lang="en-US" dirty="0" smtClean="0"/>
              <a:t> as </a:t>
            </a:r>
            <a:r>
              <a:rPr lang="en-US" dirty="0" err="1" smtClean="0"/>
              <a:t>unidades</a:t>
            </a:r>
            <a:r>
              <a:rPr lang="en-US" dirty="0" smtClean="0"/>
              <a:t> de </a:t>
            </a:r>
            <a:r>
              <a:rPr lang="en-US" dirty="0" err="1" smtClean="0"/>
              <a:t>contexto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servirá</a:t>
            </a:r>
            <a:r>
              <a:rPr lang="en-US" dirty="0" smtClean="0"/>
              <a:t> de </a:t>
            </a:r>
            <a:r>
              <a:rPr lang="en-US" dirty="0" err="1" smtClean="0"/>
              <a:t>referência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a </a:t>
            </a:r>
            <a:r>
              <a:rPr lang="en-US" dirty="0" err="1" smtClean="0"/>
              <a:t>unidade</a:t>
            </a:r>
            <a:r>
              <a:rPr lang="en-US" dirty="0" smtClean="0"/>
              <a:t> de </a:t>
            </a:r>
            <a:r>
              <a:rPr lang="en-US" dirty="0" err="1" smtClean="0"/>
              <a:t>análise</a:t>
            </a:r>
            <a:r>
              <a:rPr lang="en-US" dirty="0" smtClean="0"/>
              <a:t>, </a:t>
            </a:r>
            <a:r>
              <a:rPr lang="en-US" dirty="0" err="1" smtClean="0"/>
              <a:t>fixando</a:t>
            </a:r>
            <a:r>
              <a:rPr lang="en-US" dirty="0" smtClean="0"/>
              <a:t> </a:t>
            </a:r>
            <a:r>
              <a:rPr lang="en-US" dirty="0" err="1" smtClean="0"/>
              <a:t>limites</a:t>
            </a:r>
            <a:r>
              <a:rPr lang="en-US" dirty="0" smtClean="0"/>
              <a:t> </a:t>
            </a:r>
            <a:r>
              <a:rPr lang="en-US" dirty="0" err="1" smtClean="0"/>
              <a:t>contextuais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interpretá-las</a:t>
            </a:r>
            <a:r>
              <a:rPr lang="en-US" dirty="0" smtClean="0"/>
              <a:t>.   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70795863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07504" y="332656"/>
            <a:ext cx="8928992" cy="6408712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en-US" dirty="0" smtClean="0">
                <a:solidFill>
                  <a:srgbClr val="C00000"/>
                </a:solidFill>
              </a:rPr>
              <a:t>3. </a:t>
            </a:r>
            <a:r>
              <a:rPr lang="en-US" dirty="0" err="1">
                <a:solidFill>
                  <a:srgbClr val="C00000"/>
                </a:solidFill>
              </a:rPr>
              <a:t>C</a:t>
            </a:r>
            <a:r>
              <a:rPr lang="en-US" dirty="0" err="1" smtClean="0">
                <a:solidFill>
                  <a:srgbClr val="C00000"/>
                </a:solidFill>
              </a:rPr>
              <a:t>ategorização</a:t>
            </a:r>
            <a:r>
              <a:rPr lang="en-US" dirty="0" smtClean="0">
                <a:solidFill>
                  <a:srgbClr val="C00000"/>
                </a:solidFill>
              </a:rPr>
              <a:t>:</a:t>
            </a:r>
          </a:p>
          <a:p>
            <a:pPr marL="0" indent="0" algn="just">
              <a:buNone/>
            </a:pPr>
            <a:r>
              <a:rPr lang="en-US" dirty="0" err="1" smtClean="0"/>
              <a:t>Processo</a:t>
            </a:r>
            <a:r>
              <a:rPr lang="en-US" dirty="0" smtClean="0"/>
              <a:t> de </a:t>
            </a:r>
            <a:r>
              <a:rPr lang="en-US" dirty="0" err="1" smtClean="0"/>
              <a:t>redução</a:t>
            </a:r>
            <a:r>
              <a:rPr lang="en-US" dirty="0" smtClean="0"/>
              <a:t> de dados, </a:t>
            </a:r>
            <a:r>
              <a:rPr lang="en-US" dirty="0" err="1" smtClean="0"/>
              <a:t>destacando</a:t>
            </a:r>
            <a:r>
              <a:rPr lang="en-US" dirty="0" smtClean="0"/>
              <a:t>-se </a:t>
            </a:r>
            <a:r>
              <a:rPr lang="en-US" dirty="0" err="1" smtClean="0"/>
              <a:t>seus</a:t>
            </a:r>
            <a:r>
              <a:rPr lang="en-US" dirty="0" smtClean="0"/>
              <a:t> </a:t>
            </a:r>
            <a:r>
              <a:rPr lang="en-US" dirty="0" err="1" smtClean="0"/>
              <a:t>aspectos</a:t>
            </a:r>
            <a:r>
              <a:rPr lang="en-US" dirty="0" smtClean="0"/>
              <a:t> </a:t>
            </a:r>
            <a:r>
              <a:rPr lang="en-US" dirty="0" err="1" smtClean="0"/>
              <a:t>mais</a:t>
            </a:r>
            <a:r>
              <a:rPr lang="en-US" dirty="0" smtClean="0"/>
              <a:t> </a:t>
            </a:r>
            <a:r>
              <a:rPr lang="en-US" dirty="0" err="1" smtClean="0"/>
              <a:t>importantes</a:t>
            </a:r>
            <a:r>
              <a:rPr lang="en-US" dirty="0" smtClean="0"/>
              <a:t>. (OLABUENAGA e ISPIZÚA -1989)</a:t>
            </a:r>
          </a:p>
          <a:p>
            <a:pPr marL="0" indent="0">
              <a:buNone/>
            </a:pPr>
            <a:r>
              <a:rPr lang="en-US" dirty="0" smtClean="0"/>
              <a:t>3.1. </a:t>
            </a:r>
            <a:r>
              <a:rPr lang="en-US" dirty="0" err="1" smtClean="0"/>
              <a:t>podem</a:t>
            </a:r>
            <a:r>
              <a:rPr lang="en-US" dirty="0" smtClean="0"/>
              <a:t>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definidas</a:t>
            </a:r>
            <a:r>
              <a:rPr lang="en-US" dirty="0" smtClean="0"/>
              <a:t> </a:t>
            </a:r>
            <a:r>
              <a:rPr lang="en-US" i="1" dirty="0" smtClean="0"/>
              <a:t>a priori </a:t>
            </a:r>
            <a:r>
              <a:rPr lang="en-US" dirty="0" err="1" smtClean="0"/>
              <a:t>ou</a:t>
            </a:r>
            <a:r>
              <a:rPr lang="en-US" dirty="0" smtClean="0"/>
              <a:t> a </a:t>
            </a:r>
            <a:r>
              <a:rPr lang="en-US" dirty="0" err="1" smtClean="0"/>
              <a:t>partir</a:t>
            </a:r>
            <a:r>
              <a:rPr lang="en-US" dirty="0" smtClean="0"/>
              <a:t> dos dados;</a:t>
            </a:r>
          </a:p>
          <a:p>
            <a:pPr marL="0" indent="0" algn="just">
              <a:buNone/>
            </a:pPr>
            <a:r>
              <a:rPr lang="en-US" dirty="0" smtClean="0"/>
              <a:t>3.2. </a:t>
            </a:r>
            <a:r>
              <a:rPr lang="en-US" dirty="0" err="1" smtClean="0"/>
              <a:t>devem</a:t>
            </a:r>
            <a:r>
              <a:rPr lang="en-US" dirty="0" smtClean="0"/>
              <a:t>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válidas</a:t>
            </a:r>
            <a:r>
              <a:rPr lang="en-US" dirty="0" smtClean="0"/>
              <a:t>, </a:t>
            </a:r>
            <a:r>
              <a:rPr lang="en-US" dirty="0" err="1" smtClean="0"/>
              <a:t>exaustivas</a:t>
            </a:r>
            <a:r>
              <a:rPr lang="en-US" dirty="0" smtClean="0"/>
              <a:t> e </a:t>
            </a:r>
            <a:r>
              <a:rPr lang="en-US" dirty="0" err="1" smtClean="0"/>
              <a:t>homogêneas</a:t>
            </a:r>
            <a:r>
              <a:rPr lang="en-US" dirty="0" smtClean="0"/>
              <a:t>;</a:t>
            </a:r>
          </a:p>
          <a:p>
            <a:pPr marL="0" indent="0" algn="just">
              <a:buNone/>
            </a:pPr>
            <a:r>
              <a:rPr lang="en-US" dirty="0" smtClean="0"/>
              <a:t>3.3. a </a:t>
            </a:r>
            <a:r>
              <a:rPr lang="en-US" dirty="0" err="1" smtClean="0"/>
              <a:t>classificação</a:t>
            </a:r>
            <a:r>
              <a:rPr lang="en-US" dirty="0" smtClean="0"/>
              <a:t> de </a:t>
            </a:r>
            <a:r>
              <a:rPr lang="en-US" dirty="0" err="1" smtClean="0"/>
              <a:t>qualquer</a:t>
            </a:r>
            <a:r>
              <a:rPr lang="en-US" dirty="0" smtClean="0"/>
              <a:t> </a:t>
            </a:r>
            <a:r>
              <a:rPr lang="en-US" dirty="0" err="1" smtClean="0"/>
              <a:t>elemento</a:t>
            </a:r>
            <a:r>
              <a:rPr lang="en-US" dirty="0" smtClean="0"/>
              <a:t> do </a:t>
            </a:r>
            <a:r>
              <a:rPr lang="en-US" dirty="0" err="1" smtClean="0"/>
              <a:t>conteúdo</a:t>
            </a:r>
            <a:r>
              <a:rPr lang="en-US" dirty="0" smtClean="0"/>
              <a:t> </a:t>
            </a:r>
            <a:r>
              <a:rPr lang="en-US" dirty="0" err="1" smtClean="0"/>
              <a:t>deve</a:t>
            </a:r>
            <a:r>
              <a:rPr lang="en-US" dirty="0" smtClean="0"/>
              <a:t>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mutuamente</a:t>
            </a:r>
            <a:r>
              <a:rPr lang="en-US" dirty="0" smtClean="0"/>
              <a:t> </a:t>
            </a:r>
            <a:r>
              <a:rPr lang="en-US" dirty="0" err="1" smtClean="0"/>
              <a:t>exclusiva</a:t>
            </a:r>
            <a:r>
              <a:rPr lang="en-US" dirty="0" smtClean="0"/>
              <a:t>;</a:t>
            </a:r>
          </a:p>
          <a:p>
            <a:pPr marL="0" indent="0" algn="just">
              <a:buNone/>
            </a:pPr>
            <a:r>
              <a:rPr lang="en-US" dirty="0" smtClean="0"/>
              <a:t>3.4. a </a:t>
            </a:r>
            <a:r>
              <a:rPr lang="en-US" dirty="0" err="1" smtClean="0"/>
              <a:t>classificação</a:t>
            </a:r>
            <a:r>
              <a:rPr lang="en-US" dirty="0" smtClean="0"/>
              <a:t> </a:t>
            </a:r>
            <a:r>
              <a:rPr lang="en-US" dirty="0" err="1" smtClean="0"/>
              <a:t>deve</a:t>
            </a:r>
            <a:r>
              <a:rPr lang="en-US" dirty="0" smtClean="0"/>
              <a:t>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consistente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r>
              <a:rPr lang="en-US" sz="2800" dirty="0" smtClean="0"/>
              <a:t>(o eventual </a:t>
            </a:r>
            <a:r>
              <a:rPr lang="en-US" sz="2800" dirty="0" err="1" smtClean="0"/>
              <a:t>não</a:t>
            </a:r>
            <a:r>
              <a:rPr lang="en-US" sz="2800" dirty="0" smtClean="0"/>
              <a:t> </a:t>
            </a:r>
            <a:r>
              <a:rPr lang="en-US" sz="2800" dirty="0" err="1" smtClean="0"/>
              <a:t>atendimento</a:t>
            </a:r>
            <a:r>
              <a:rPr lang="en-US" sz="2800" dirty="0" smtClean="0"/>
              <a:t> a </a:t>
            </a:r>
            <a:r>
              <a:rPr lang="en-US" sz="2800" dirty="0" err="1" smtClean="0"/>
              <a:t>algum</a:t>
            </a:r>
            <a:r>
              <a:rPr lang="en-US" sz="2800" dirty="0" smtClean="0"/>
              <a:t> </a:t>
            </a:r>
            <a:r>
              <a:rPr lang="en-US" sz="2800" dirty="0" err="1" smtClean="0"/>
              <a:t>destes</a:t>
            </a:r>
            <a:r>
              <a:rPr lang="en-US" sz="2800" dirty="0" smtClean="0"/>
              <a:t> </a:t>
            </a:r>
            <a:r>
              <a:rPr lang="en-US" sz="2800" dirty="0" err="1" smtClean="0"/>
              <a:t>critérios</a:t>
            </a:r>
            <a:r>
              <a:rPr lang="en-US" sz="2800" dirty="0" smtClean="0"/>
              <a:t> </a:t>
            </a:r>
            <a:r>
              <a:rPr lang="en-US" sz="2800" dirty="0" err="1" smtClean="0"/>
              <a:t>na</a:t>
            </a:r>
            <a:r>
              <a:rPr lang="en-US" sz="2800" dirty="0" smtClean="0"/>
              <a:t> </a:t>
            </a:r>
            <a:r>
              <a:rPr lang="en-US" sz="2800" dirty="0" err="1" smtClean="0"/>
              <a:t>pesquisa</a:t>
            </a:r>
            <a:r>
              <a:rPr lang="en-US" sz="2800" dirty="0" smtClean="0"/>
              <a:t> </a:t>
            </a:r>
            <a:r>
              <a:rPr lang="en-US" sz="2800" dirty="0" err="1" smtClean="0"/>
              <a:t>deve</a:t>
            </a:r>
            <a:r>
              <a:rPr lang="en-US" sz="2800" dirty="0" smtClean="0"/>
              <a:t> </a:t>
            </a:r>
            <a:r>
              <a:rPr lang="en-US" sz="2800" dirty="0" err="1" smtClean="0"/>
              <a:t>ser</a:t>
            </a:r>
            <a:r>
              <a:rPr lang="en-US" sz="2800" dirty="0" smtClean="0"/>
              <a:t> </a:t>
            </a:r>
            <a:r>
              <a:rPr lang="en-US" sz="2800" dirty="0" err="1" smtClean="0"/>
              <a:t>justificado</a:t>
            </a:r>
            <a:r>
              <a:rPr lang="en-US" sz="2800" dirty="0" smtClean="0"/>
              <a:t> </a:t>
            </a:r>
            <a:r>
              <a:rPr lang="en-US" sz="2800" dirty="0" err="1" smtClean="0"/>
              <a:t>adequadamente</a:t>
            </a:r>
            <a:r>
              <a:rPr lang="en-US" sz="2800" dirty="0" smtClean="0"/>
              <a:t>.)  </a:t>
            </a:r>
            <a:endParaRPr lang="pt-BR" sz="2800" dirty="0"/>
          </a:p>
        </p:txBody>
      </p:sp>
    </p:spTree>
    <p:extLst>
      <p:ext uri="{BB962C8B-B14F-4D97-AF65-F5344CB8AC3E}">
        <p14:creationId xmlns:p14="http://schemas.microsoft.com/office/powerpoint/2010/main" val="325144517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51520" y="188640"/>
            <a:ext cx="8712968" cy="6408712"/>
          </a:xfrm>
        </p:spPr>
        <p:txBody>
          <a:bodyPr/>
          <a:lstStyle/>
          <a:p>
            <a:pPr marL="0" indent="0" algn="ctr">
              <a:buNone/>
            </a:pPr>
            <a:endParaRPr lang="en-US" sz="3600" dirty="0" smtClean="0">
              <a:solidFill>
                <a:srgbClr val="C00000"/>
              </a:solidFill>
            </a:endParaRPr>
          </a:p>
          <a:p>
            <a:pPr marL="0" indent="0" algn="ctr">
              <a:buNone/>
            </a:pPr>
            <a:r>
              <a:rPr lang="en-US" sz="3600" dirty="0" err="1" smtClean="0">
                <a:solidFill>
                  <a:srgbClr val="C00000"/>
                </a:solidFill>
              </a:rPr>
              <a:t>Critérios</a:t>
            </a:r>
            <a:r>
              <a:rPr lang="en-US" sz="3600" dirty="0" smtClean="0">
                <a:solidFill>
                  <a:srgbClr val="C00000"/>
                </a:solidFill>
              </a:rPr>
              <a:t> de </a:t>
            </a:r>
            <a:r>
              <a:rPr lang="en-US" sz="3600" dirty="0" err="1" smtClean="0">
                <a:solidFill>
                  <a:srgbClr val="C00000"/>
                </a:solidFill>
              </a:rPr>
              <a:t>constituição</a:t>
            </a:r>
            <a:r>
              <a:rPr lang="en-US" sz="3600" dirty="0" smtClean="0">
                <a:solidFill>
                  <a:srgbClr val="C00000"/>
                </a:solidFill>
              </a:rPr>
              <a:t> de </a:t>
            </a:r>
            <a:r>
              <a:rPr lang="en-US" sz="3600" dirty="0" err="1" smtClean="0">
                <a:solidFill>
                  <a:srgbClr val="C00000"/>
                </a:solidFill>
              </a:rPr>
              <a:t>categorias</a:t>
            </a:r>
            <a:r>
              <a:rPr lang="en-US" sz="3600" dirty="0" smtClean="0">
                <a:solidFill>
                  <a:srgbClr val="C00000"/>
                </a:solidFill>
              </a:rPr>
              <a:t> </a:t>
            </a:r>
            <a:r>
              <a:rPr lang="en-US" sz="3600" dirty="0" err="1" smtClean="0">
                <a:solidFill>
                  <a:srgbClr val="C00000"/>
                </a:solidFill>
              </a:rPr>
              <a:t>na</a:t>
            </a:r>
            <a:r>
              <a:rPr lang="en-US" sz="3600" dirty="0" smtClean="0">
                <a:solidFill>
                  <a:srgbClr val="C00000"/>
                </a:solidFill>
              </a:rPr>
              <a:t> AC</a:t>
            </a:r>
          </a:p>
          <a:p>
            <a:pPr marL="0" indent="0" algn="ctr">
              <a:buNone/>
            </a:pPr>
            <a:endParaRPr lang="en-US" dirty="0" smtClean="0">
              <a:solidFill>
                <a:srgbClr val="C00000"/>
              </a:solidFill>
            </a:endParaRPr>
          </a:p>
          <a:p>
            <a:pPr marL="0" indent="0" algn="just">
              <a:buNone/>
            </a:pPr>
            <a:r>
              <a:rPr lang="en-US" dirty="0"/>
              <a:t> </a:t>
            </a:r>
            <a:r>
              <a:rPr lang="en-US" dirty="0" smtClean="0"/>
              <a:t>         </a:t>
            </a:r>
            <a:r>
              <a:rPr lang="en-US" dirty="0" err="1" smtClean="0"/>
              <a:t>Validade</a:t>
            </a:r>
            <a:r>
              <a:rPr lang="en-US" dirty="0" smtClean="0"/>
              <a:t>, </a:t>
            </a:r>
            <a:r>
              <a:rPr lang="en-US" dirty="0" err="1" smtClean="0"/>
              <a:t>pertinência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adequação</a:t>
            </a:r>
            <a:r>
              <a:rPr lang="en-US" dirty="0" smtClean="0"/>
              <a:t>:</a:t>
            </a:r>
          </a:p>
          <a:p>
            <a:pPr marL="0" indent="0" algn="just">
              <a:buNone/>
            </a:pPr>
            <a:endParaRPr lang="en-US" dirty="0" smtClean="0"/>
          </a:p>
          <a:p>
            <a:pPr marL="0" indent="0" algn="just">
              <a:buNone/>
            </a:pPr>
            <a:r>
              <a:rPr lang="en-US" dirty="0" err="1" smtClean="0"/>
              <a:t>Categorias</a:t>
            </a:r>
            <a:r>
              <a:rPr lang="en-US" dirty="0" smtClean="0"/>
              <a:t> </a:t>
            </a:r>
            <a:r>
              <a:rPr lang="en-US" dirty="0" err="1" smtClean="0"/>
              <a:t>válidas</a:t>
            </a:r>
            <a:r>
              <a:rPr lang="en-US" dirty="0" smtClean="0"/>
              <a:t> se </a:t>
            </a:r>
            <a:r>
              <a:rPr lang="en-US" dirty="0" err="1" smtClean="0"/>
              <a:t>adequam</a:t>
            </a:r>
            <a:r>
              <a:rPr lang="en-US" dirty="0" smtClean="0"/>
              <a:t> </a:t>
            </a:r>
            <a:r>
              <a:rPr lang="en-US" dirty="0" err="1" smtClean="0"/>
              <a:t>aos</a:t>
            </a:r>
            <a:r>
              <a:rPr lang="en-US" dirty="0" smtClean="0"/>
              <a:t> </a:t>
            </a:r>
            <a:r>
              <a:rPr lang="en-US" dirty="0" err="1" smtClean="0"/>
              <a:t>objetivos</a:t>
            </a:r>
            <a:r>
              <a:rPr lang="en-US" dirty="0" smtClean="0"/>
              <a:t> da </a:t>
            </a:r>
            <a:r>
              <a:rPr lang="en-US" dirty="0" err="1" smtClean="0"/>
              <a:t>análise</a:t>
            </a:r>
            <a:r>
              <a:rPr lang="en-US" dirty="0" smtClean="0"/>
              <a:t>, à </a:t>
            </a:r>
            <a:r>
              <a:rPr lang="en-US" dirty="0" err="1" smtClean="0"/>
              <a:t>natureza</a:t>
            </a:r>
            <a:r>
              <a:rPr lang="en-US" dirty="0" smtClean="0"/>
              <a:t> do material </a:t>
            </a:r>
            <a:r>
              <a:rPr lang="en-US" dirty="0" err="1" smtClean="0"/>
              <a:t>analisado</a:t>
            </a:r>
            <a:r>
              <a:rPr lang="en-US" dirty="0" smtClean="0"/>
              <a:t> e </a:t>
            </a:r>
            <a:r>
              <a:rPr lang="en-US" dirty="0" err="1" smtClean="0"/>
              <a:t>às</a:t>
            </a:r>
            <a:r>
              <a:rPr lang="en-US" dirty="0" smtClean="0"/>
              <a:t> </a:t>
            </a:r>
            <a:r>
              <a:rPr lang="en-US" dirty="0" err="1" smtClean="0"/>
              <a:t>questões</a:t>
            </a:r>
            <a:r>
              <a:rPr lang="en-US" dirty="0" smtClean="0"/>
              <a:t> da </a:t>
            </a:r>
            <a:r>
              <a:rPr lang="en-US" dirty="0" err="1" smtClean="0"/>
              <a:t>pesquisa</a:t>
            </a:r>
            <a:r>
              <a:rPr lang="en-US" dirty="0" smtClean="0"/>
              <a:t>. São </a:t>
            </a:r>
            <a:r>
              <a:rPr lang="en-US" dirty="0" err="1" smtClean="0"/>
              <a:t>significativas</a:t>
            </a:r>
            <a:r>
              <a:rPr lang="en-US" dirty="0" smtClean="0"/>
              <a:t> </a:t>
            </a:r>
            <a:r>
              <a:rPr lang="en-US" dirty="0" smtClean="0"/>
              <a:t>e </a:t>
            </a:r>
            <a:r>
              <a:rPr lang="en-US" dirty="0" err="1" smtClean="0"/>
              <a:t>úteis</a:t>
            </a:r>
            <a:r>
              <a:rPr lang="en-US" dirty="0" smtClean="0"/>
              <a:t> </a:t>
            </a:r>
            <a:r>
              <a:rPr lang="en-US" dirty="0" err="1" smtClean="0"/>
              <a:t>ao</a:t>
            </a:r>
            <a:r>
              <a:rPr lang="en-US" dirty="0" smtClean="0"/>
              <a:t> </a:t>
            </a:r>
            <a:r>
              <a:rPr lang="en-US" dirty="0" err="1" smtClean="0"/>
              <a:t>trabalho</a:t>
            </a:r>
            <a:r>
              <a:rPr lang="en-US" dirty="0" smtClean="0"/>
              <a:t> </a:t>
            </a:r>
            <a:r>
              <a:rPr lang="en-US" dirty="0" err="1" smtClean="0"/>
              <a:t>proposto</a:t>
            </a:r>
            <a:r>
              <a:rPr lang="en-US" dirty="0" smtClean="0"/>
              <a:t>, </a:t>
            </a:r>
            <a:r>
              <a:rPr lang="en-US" dirty="0" err="1" smtClean="0"/>
              <a:t>sua</a:t>
            </a:r>
            <a:r>
              <a:rPr lang="en-US" dirty="0" smtClean="0"/>
              <a:t> </a:t>
            </a:r>
            <a:r>
              <a:rPr lang="en-US" dirty="0" err="1" smtClean="0"/>
              <a:t>problemática</a:t>
            </a:r>
            <a:r>
              <a:rPr lang="en-US" dirty="0" smtClean="0"/>
              <a:t>, </a:t>
            </a:r>
            <a:r>
              <a:rPr lang="en-US" dirty="0" err="1" smtClean="0"/>
              <a:t>seus</a:t>
            </a:r>
            <a:r>
              <a:rPr lang="en-US" dirty="0" smtClean="0"/>
              <a:t> </a:t>
            </a:r>
            <a:r>
              <a:rPr lang="en-US" dirty="0" err="1" smtClean="0"/>
              <a:t>objetivos</a:t>
            </a:r>
            <a:r>
              <a:rPr lang="en-US" dirty="0" smtClean="0"/>
              <a:t> e </a:t>
            </a:r>
            <a:r>
              <a:rPr lang="en-US" dirty="0" err="1" smtClean="0"/>
              <a:t>sua</a:t>
            </a:r>
            <a:r>
              <a:rPr lang="en-US" dirty="0" smtClean="0"/>
              <a:t> </a:t>
            </a:r>
            <a:r>
              <a:rPr lang="en-US" dirty="0" err="1" smtClean="0"/>
              <a:t>fundamentação</a:t>
            </a:r>
            <a:r>
              <a:rPr lang="en-US" dirty="0" smtClean="0"/>
              <a:t> </a:t>
            </a:r>
            <a:r>
              <a:rPr lang="en-US" dirty="0" err="1" smtClean="0"/>
              <a:t>teórica</a:t>
            </a:r>
            <a:r>
              <a:rPr lang="en-US" dirty="0" smtClean="0"/>
              <a:t>.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72519935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79512" y="332656"/>
            <a:ext cx="8712968" cy="6192688"/>
          </a:xfrm>
        </p:spPr>
        <p:txBody>
          <a:bodyPr/>
          <a:lstStyle/>
          <a:p>
            <a:pPr marL="0" indent="0" algn="ctr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dirty="0" err="1" smtClean="0"/>
              <a:t>Exaustividade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inclusividade</a:t>
            </a:r>
            <a:r>
              <a:rPr lang="en-US" dirty="0" smtClean="0"/>
              <a:t>:</a:t>
            </a:r>
          </a:p>
          <a:p>
            <a:pPr marL="0" indent="0" algn="just">
              <a:buNone/>
            </a:pPr>
            <a:r>
              <a:rPr lang="en-US" dirty="0" err="1" smtClean="0"/>
              <a:t>Enquadrar</a:t>
            </a:r>
            <a:r>
              <a:rPr lang="en-US" dirty="0" smtClean="0"/>
              <a:t> </a:t>
            </a:r>
            <a:r>
              <a:rPr lang="en-US" dirty="0" err="1" smtClean="0"/>
              <a:t>todo</a:t>
            </a:r>
            <a:r>
              <a:rPr lang="en-US" dirty="0" smtClean="0"/>
              <a:t> o </a:t>
            </a:r>
            <a:r>
              <a:rPr lang="en-US" dirty="0" err="1" smtClean="0"/>
              <a:t>conteúdo</a:t>
            </a:r>
            <a:r>
              <a:rPr lang="en-US" dirty="0" smtClean="0"/>
              <a:t> </a:t>
            </a:r>
            <a:r>
              <a:rPr lang="en-US" dirty="0" err="1" smtClean="0"/>
              <a:t>significativo</a:t>
            </a:r>
            <a:r>
              <a:rPr lang="en-US" dirty="0" smtClean="0"/>
              <a:t> do </a:t>
            </a:r>
            <a:r>
              <a:rPr lang="en-US" dirty="0" err="1" smtClean="0"/>
              <a:t>estudo</a:t>
            </a:r>
            <a:r>
              <a:rPr lang="en-US" dirty="0" smtClean="0"/>
              <a:t> </a:t>
            </a:r>
            <a:r>
              <a:rPr lang="en-US" dirty="0" err="1" smtClean="0"/>
              <a:t>definido</a:t>
            </a:r>
            <a:r>
              <a:rPr lang="en-US" dirty="0" smtClean="0"/>
              <a:t> de </a:t>
            </a:r>
            <a:r>
              <a:rPr lang="en-US" dirty="0" err="1" smtClean="0"/>
              <a:t>acordo</a:t>
            </a:r>
            <a:r>
              <a:rPr lang="en-US" dirty="0" smtClean="0"/>
              <a:t> com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objetivos</a:t>
            </a:r>
            <a:r>
              <a:rPr lang="en-US" dirty="0" smtClean="0"/>
              <a:t> da </a:t>
            </a:r>
            <a:r>
              <a:rPr lang="en-US" dirty="0" err="1" smtClean="0"/>
              <a:t>análise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err="1" smtClean="0"/>
              <a:t>Homogeneidade</a:t>
            </a:r>
            <a:r>
              <a:rPr lang="en-US" dirty="0" smtClean="0"/>
              <a:t>:</a:t>
            </a:r>
          </a:p>
          <a:p>
            <a:pPr marL="0" indent="0" algn="just">
              <a:buNone/>
            </a:pPr>
            <a:r>
              <a:rPr lang="en-US" dirty="0" err="1" smtClean="0"/>
              <a:t>Sua</a:t>
            </a:r>
            <a:r>
              <a:rPr lang="en-US" dirty="0" smtClean="0"/>
              <a:t> </a:t>
            </a:r>
            <a:r>
              <a:rPr lang="en-US" dirty="0" err="1" smtClean="0"/>
              <a:t>organização</a:t>
            </a:r>
            <a:r>
              <a:rPr lang="en-US" dirty="0" smtClean="0"/>
              <a:t> </a:t>
            </a:r>
            <a:r>
              <a:rPr lang="en-US" dirty="0" err="1" smtClean="0"/>
              <a:t>deve</a:t>
            </a:r>
            <a:r>
              <a:rPr lang="en-US" dirty="0" smtClean="0"/>
              <a:t>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fundamentada</a:t>
            </a:r>
            <a:r>
              <a:rPr lang="en-US" dirty="0" smtClean="0"/>
              <a:t> </a:t>
            </a:r>
            <a:r>
              <a:rPr lang="en-US" dirty="0" err="1" smtClean="0"/>
              <a:t>em</a:t>
            </a:r>
            <a:r>
              <a:rPr lang="en-US" dirty="0" smtClean="0"/>
              <a:t> um </a:t>
            </a:r>
            <a:r>
              <a:rPr lang="en-US" dirty="0" err="1" smtClean="0"/>
              <a:t>único</a:t>
            </a:r>
            <a:r>
              <a:rPr lang="en-US" dirty="0" smtClean="0"/>
              <a:t> </a:t>
            </a:r>
            <a:r>
              <a:rPr lang="en-US" dirty="0" err="1" smtClean="0"/>
              <a:t>princípio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critério</a:t>
            </a:r>
            <a:r>
              <a:rPr lang="en-US" dirty="0" smtClean="0"/>
              <a:t> de </a:t>
            </a:r>
            <a:r>
              <a:rPr lang="en-US" dirty="0" err="1" smtClean="0"/>
              <a:t>classificação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8591078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51520" y="332656"/>
            <a:ext cx="8640960" cy="6120680"/>
          </a:xfrm>
        </p:spPr>
        <p:txBody>
          <a:bodyPr/>
          <a:lstStyle/>
          <a:p>
            <a:pPr marL="0" indent="0" algn="ctr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dirty="0" err="1" smtClean="0"/>
              <a:t>Exclusividade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exclusão</a:t>
            </a:r>
            <a:r>
              <a:rPr lang="en-US" dirty="0" smtClean="0"/>
              <a:t> </a:t>
            </a:r>
            <a:r>
              <a:rPr lang="en-US" dirty="0" err="1" smtClean="0"/>
              <a:t>mútua</a:t>
            </a:r>
            <a:r>
              <a:rPr lang="en-US" dirty="0" smtClean="0"/>
              <a:t>:</a:t>
            </a:r>
          </a:p>
          <a:p>
            <a:pPr marL="0" indent="0" algn="just">
              <a:buNone/>
            </a:pPr>
            <a:r>
              <a:rPr lang="en-US" dirty="0" smtClean="0"/>
              <a:t>Um </a:t>
            </a:r>
            <a:r>
              <a:rPr lang="en-US" dirty="0" err="1" smtClean="0"/>
              <a:t>mesmo</a:t>
            </a:r>
            <a:r>
              <a:rPr lang="en-US" dirty="0" smtClean="0"/>
              <a:t> dado </a:t>
            </a:r>
            <a:r>
              <a:rPr lang="en-US" dirty="0" err="1" smtClean="0"/>
              <a:t>não</a:t>
            </a:r>
            <a:r>
              <a:rPr lang="en-US" dirty="0" smtClean="0"/>
              <a:t> </a:t>
            </a:r>
            <a:r>
              <a:rPr lang="en-US" dirty="0" err="1" smtClean="0"/>
              <a:t>pode</a:t>
            </a:r>
            <a:r>
              <a:rPr lang="en-US" dirty="0" smtClean="0"/>
              <a:t>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incluído</a:t>
            </a:r>
            <a:r>
              <a:rPr lang="en-US" dirty="0" smtClean="0"/>
              <a:t> </a:t>
            </a:r>
            <a:r>
              <a:rPr lang="en-US" dirty="0" err="1" smtClean="0"/>
              <a:t>em</a:t>
            </a:r>
            <a:r>
              <a:rPr lang="en-US" dirty="0" smtClean="0"/>
              <a:t> </a:t>
            </a:r>
            <a:r>
              <a:rPr lang="en-US" dirty="0" err="1" smtClean="0"/>
              <a:t>mais</a:t>
            </a:r>
            <a:r>
              <a:rPr lang="en-US" dirty="0" smtClean="0"/>
              <a:t> de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categoria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err="1" smtClean="0"/>
              <a:t>Objetividade</a:t>
            </a:r>
            <a:r>
              <a:rPr lang="en-US" dirty="0" smtClean="0"/>
              <a:t>, </a:t>
            </a:r>
            <a:r>
              <a:rPr lang="en-US" dirty="0" err="1" smtClean="0"/>
              <a:t>consistência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fidedignidade</a:t>
            </a:r>
            <a:r>
              <a:rPr lang="en-US" dirty="0" smtClean="0"/>
              <a:t>:</a:t>
            </a:r>
          </a:p>
          <a:p>
            <a:pPr marL="0" indent="0" algn="just">
              <a:buNone/>
            </a:pPr>
            <a:r>
              <a:rPr lang="en-US" dirty="0" err="1" smtClean="0"/>
              <a:t>Seguindo</a:t>
            </a:r>
            <a:r>
              <a:rPr lang="en-US" dirty="0" smtClean="0"/>
              <a:t> </a:t>
            </a:r>
            <a:r>
              <a:rPr lang="en-US" dirty="0" err="1" smtClean="0"/>
              <a:t>regras</a:t>
            </a:r>
            <a:r>
              <a:rPr lang="en-US" dirty="0" smtClean="0"/>
              <a:t> de </a:t>
            </a:r>
            <a:r>
              <a:rPr lang="en-US" dirty="0" err="1" smtClean="0"/>
              <a:t>classificação</a:t>
            </a:r>
            <a:r>
              <a:rPr lang="en-US" dirty="0" smtClean="0"/>
              <a:t> </a:t>
            </a:r>
            <a:r>
              <a:rPr lang="en-US" dirty="0" err="1" smtClean="0"/>
              <a:t>claras</a:t>
            </a:r>
            <a:r>
              <a:rPr lang="en-US" dirty="0" smtClean="0"/>
              <a:t> e </a:t>
            </a:r>
            <a:r>
              <a:rPr lang="en-US" dirty="0" err="1" smtClean="0"/>
              <a:t>objetivas</a:t>
            </a:r>
            <a:r>
              <a:rPr lang="en-US" dirty="0" smtClean="0"/>
              <a:t>, </a:t>
            </a:r>
            <a:r>
              <a:rPr lang="en-US" dirty="0" err="1" smtClean="0"/>
              <a:t>haverá</a:t>
            </a:r>
            <a:r>
              <a:rPr lang="en-US" dirty="0" smtClean="0"/>
              <a:t> </a:t>
            </a:r>
            <a:r>
              <a:rPr lang="en-US" dirty="0" err="1" smtClean="0"/>
              <a:t>consistência</a:t>
            </a:r>
            <a:r>
              <a:rPr lang="en-US" dirty="0" smtClean="0"/>
              <a:t> </a:t>
            </a:r>
            <a:r>
              <a:rPr lang="en-US" dirty="0" err="1" smtClean="0"/>
              <a:t>ao</a:t>
            </a:r>
            <a:r>
              <a:rPr lang="en-US" dirty="0" smtClean="0"/>
              <a:t> </a:t>
            </a:r>
            <a:r>
              <a:rPr lang="en-US" dirty="0" err="1" smtClean="0"/>
              <a:t>longo</a:t>
            </a:r>
            <a:r>
              <a:rPr lang="en-US" dirty="0" smtClean="0"/>
              <a:t> da </a:t>
            </a:r>
            <a:r>
              <a:rPr lang="en-US" dirty="0" err="1" smtClean="0"/>
              <a:t>análise</a:t>
            </a:r>
            <a:r>
              <a:rPr lang="en-US" dirty="0" smtClean="0"/>
              <a:t>, </a:t>
            </a:r>
            <a:r>
              <a:rPr lang="en-US" dirty="0" err="1" smtClean="0"/>
              <a:t>não</a:t>
            </a:r>
            <a:r>
              <a:rPr lang="en-US" dirty="0" smtClean="0"/>
              <a:t> </a:t>
            </a:r>
            <a:r>
              <a:rPr lang="en-US" dirty="0" err="1" smtClean="0"/>
              <a:t>restando</a:t>
            </a:r>
            <a:r>
              <a:rPr lang="en-US" dirty="0" smtClean="0"/>
              <a:t> </a:t>
            </a:r>
            <a:r>
              <a:rPr lang="en-US" dirty="0" err="1" smtClean="0"/>
              <a:t>dúvidas</a:t>
            </a:r>
            <a:r>
              <a:rPr lang="en-US" dirty="0" smtClean="0"/>
              <a:t> </a:t>
            </a:r>
            <a:r>
              <a:rPr lang="en-US" dirty="0" err="1" smtClean="0"/>
              <a:t>quanto</a:t>
            </a:r>
            <a:r>
              <a:rPr lang="en-US" dirty="0" smtClean="0"/>
              <a:t> </a:t>
            </a:r>
            <a:r>
              <a:rPr lang="en-US" dirty="0" err="1" smtClean="0"/>
              <a:t>às</a:t>
            </a:r>
            <a:r>
              <a:rPr lang="en-US" dirty="0" smtClean="0"/>
              <a:t> </a:t>
            </a:r>
            <a:r>
              <a:rPr lang="en-US" dirty="0" err="1" smtClean="0"/>
              <a:t>categorias</a:t>
            </a:r>
            <a:r>
              <a:rPr lang="en-US" dirty="0" smtClean="0"/>
              <a:t> </a:t>
            </a:r>
            <a:r>
              <a:rPr lang="en-US" dirty="0" err="1" smtClean="0"/>
              <a:t>em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cada</a:t>
            </a:r>
            <a:r>
              <a:rPr lang="en-US" dirty="0" smtClean="0"/>
              <a:t> </a:t>
            </a:r>
            <a:r>
              <a:rPr lang="en-US" dirty="0" err="1" smtClean="0"/>
              <a:t>unidade</a:t>
            </a:r>
            <a:r>
              <a:rPr lang="en-US" dirty="0" smtClean="0"/>
              <a:t> de </a:t>
            </a:r>
            <a:r>
              <a:rPr lang="en-US" dirty="0" err="1" smtClean="0"/>
              <a:t>conteúdo</a:t>
            </a:r>
            <a:r>
              <a:rPr lang="en-US" dirty="0" smtClean="0"/>
              <a:t> deva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integrada</a:t>
            </a:r>
            <a:r>
              <a:rPr lang="en-US" dirty="0" smtClean="0"/>
              <a:t>.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5944312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07504" y="116632"/>
            <a:ext cx="8939336" cy="6624736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en-US" sz="2000" dirty="0" err="1" smtClean="0">
                <a:solidFill>
                  <a:srgbClr val="C00000"/>
                </a:solidFill>
              </a:rPr>
              <a:t>Tema</a:t>
            </a:r>
            <a:r>
              <a:rPr lang="en-US" sz="2000" dirty="0" smtClean="0">
                <a:solidFill>
                  <a:srgbClr val="C00000"/>
                </a:solidFill>
              </a:rPr>
              <a:t>: </a:t>
            </a:r>
            <a:r>
              <a:rPr lang="pt-BR" sz="2000" dirty="0"/>
              <a:t>Opinião sobre </a:t>
            </a:r>
            <a:r>
              <a:rPr lang="pt-BR" sz="2000" dirty="0" smtClean="0"/>
              <a:t>o </a:t>
            </a:r>
            <a:r>
              <a:rPr lang="pt-BR" sz="2000" dirty="0" err="1" smtClean="0"/>
              <a:t>EaD</a:t>
            </a:r>
            <a:r>
              <a:rPr lang="pt-BR" sz="2000" dirty="0" smtClean="0"/>
              <a:t>             </a:t>
            </a:r>
          </a:p>
          <a:p>
            <a:pPr marL="0" indent="0" algn="just">
              <a:buNone/>
            </a:pPr>
            <a:r>
              <a:rPr lang="pt-BR" sz="2000" dirty="0" smtClean="0">
                <a:solidFill>
                  <a:srgbClr val="C00000"/>
                </a:solidFill>
              </a:rPr>
              <a:t>Categorias: </a:t>
            </a:r>
            <a:r>
              <a:rPr lang="pt-BR" sz="2000" dirty="0" smtClean="0"/>
              <a:t>Definição de </a:t>
            </a:r>
            <a:r>
              <a:rPr lang="pt-BR" sz="2000" dirty="0" err="1" smtClean="0"/>
              <a:t>EaD</a:t>
            </a:r>
            <a:r>
              <a:rPr lang="pt-BR" sz="2000" dirty="0" smtClean="0"/>
              <a:t> </a:t>
            </a:r>
            <a:endParaRPr lang="pt-BR" sz="2000" dirty="0"/>
          </a:p>
          <a:p>
            <a:pPr marL="0" indent="0" algn="just">
              <a:buNone/>
            </a:pPr>
            <a:r>
              <a:rPr lang="pt-BR" sz="2000" dirty="0" err="1" smtClean="0">
                <a:solidFill>
                  <a:srgbClr val="C00000"/>
                </a:solidFill>
              </a:rPr>
              <a:t>Sub-categorias</a:t>
            </a:r>
            <a:r>
              <a:rPr lang="pt-BR" sz="2000" dirty="0" smtClean="0">
                <a:solidFill>
                  <a:srgbClr val="C00000"/>
                </a:solidFill>
              </a:rPr>
              <a:t>: </a:t>
            </a:r>
            <a:r>
              <a:rPr lang="pt-BR" sz="2000" dirty="0"/>
              <a:t>Ensino a </a:t>
            </a:r>
            <a:r>
              <a:rPr lang="pt-BR" sz="2000" dirty="0" smtClean="0"/>
              <a:t>distância é telescola - O </a:t>
            </a:r>
            <a:r>
              <a:rPr lang="pt-BR" sz="2000" dirty="0"/>
              <a:t>ensino a distância </a:t>
            </a:r>
            <a:r>
              <a:rPr lang="pt-BR" sz="2000" dirty="0" smtClean="0"/>
              <a:t>é um </a:t>
            </a:r>
            <a:r>
              <a:rPr lang="pt-BR" sz="2000" dirty="0"/>
              <a:t>recurso</a:t>
            </a:r>
            <a:r>
              <a:rPr lang="pt-BR" sz="2000" dirty="0" smtClean="0"/>
              <a:t> </a:t>
            </a:r>
            <a:endParaRPr lang="pt-BR" sz="2000" dirty="0" smtClean="0">
              <a:solidFill>
                <a:srgbClr val="FF0000"/>
              </a:solidFill>
            </a:endParaRPr>
          </a:p>
          <a:p>
            <a:pPr marL="0" indent="0" algn="just">
              <a:buNone/>
            </a:pPr>
            <a:r>
              <a:rPr lang="pt-BR" sz="2000" dirty="0" smtClean="0">
                <a:solidFill>
                  <a:srgbClr val="C00000"/>
                </a:solidFill>
              </a:rPr>
              <a:t>Indicadores/unidades</a:t>
            </a:r>
            <a:r>
              <a:rPr lang="pt-BR" sz="2000" dirty="0">
                <a:solidFill>
                  <a:srgbClr val="C00000"/>
                </a:solidFill>
              </a:rPr>
              <a:t> </a:t>
            </a:r>
            <a:r>
              <a:rPr lang="pt-BR" sz="2000" dirty="0" smtClean="0">
                <a:solidFill>
                  <a:srgbClr val="C00000"/>
                </a:solidFill>
              </a:rPr>
              <a:t>de registro: </a:t>
            </a:r>
            <a:r>
              <a:rPr lang="pt-BR" sz="2000" dirty="0"/>
              <a:t>Ensino à Distância, para mim, é uma denominação bastante vasta. Recordo-te que sou de uma geração que pôde ainda assistir à Telescola  </a:t>
            </a:r>
            <a:r>
              <a:rPr lang="pt-BR" sz="2000" dirty="0" smtClean="0"/>
              <a:t>-  </a:t>
            </a:r>
            <a:r>
              <a:rPr lang="pt-BR" sz="2000" dirty="0"/>
              <a:t>No meu caso não associo apenas à Telescola pois </a:t>
            </a:r>
            <a:endParaRPr lang="pt-BR" sz="2000" dirty="0" smtClean="0"/>
          </a:p>
          <a:p>
            <a:pPr marL="0" indent="0" algn="just">
              <a:buNone/>
            </a:pPr>
            <a:endParaRPr lang="pt-BR" sz="2000" dirty="0" smtClean="0"/>
          </a:p>
          <a:p>
            <a:pPr marL="0" indent="0" algn="just">
              <a:buNone/>
            </a:pPr>
            <a:r>
              <a:rPr lang="pt-BR" sz="2000" dirty="0" smtClean="0">
                <a:solidFill>
                  <a:srgbClr val="C00000"/>
                </a:solidFill>
              </a:rPr>
              <a:t>Unidades </a:t>
            </a:r>
            <a:r>
              <a:rPr lang="pt-BR" sz="2000" dirty="0">
                <a:solidFill>
                  <a:srgbClr val="C00000"/>
                </a:solidFill>
              </a:rPr>
              <a:t>de </a:t>
            </a:r>
            <a:r>
              <a:rPr lang="pt-BR" sz="2000" dirty="0" smtClean="0">
                <a:solidFill>
                  <a:srgbClr val="C00000"/>
                </a:solidFill>
              </a:rPr>
              <a:t>Contexto: </a:t>
            </a:r>
            <a:r>
              <a:rPr lang="pt-BR" sz="2000" dirty="0" smtClean="0"/>
              <a:t>Assim </a:t>
            </a:r>
            <a:r>
              <a:rPr lang="pt-BR" sz="2000" dirty="0"/>
              <a:t>sendo creio </a:t>
            </a:r>
            <a:r>
              <a:rPr lang="pt-BR" sz="2000" dirty="0" smtClean="0"/>
              <a:t>que todos </a:t>
            </a:r>
            <a:r>
              <a:rPr lang="pt-BR" sz="2000" dirty="0"/>
              <a:t>nós, os </a:t>
            </a:r>
            <a:r>
              <a:rPr lang="pt-BR" sz="2000" dirty="0" smtClean="0"/>
              <a:t>desta geração</a:t>
            </a:r>
            <a:r>
              <a:rPr lang="pt-BR" sz="2000" dirty="0"/>
              <a:t>, teremos </a:t>
            </a:r>
            <a:r>
              <a:rPr lang="pt-BR" sz="2000" dirty="0" smtClean="0"/>
              <a:t>uma ideia </a:t>
            </a:r>
            <a:r>
              <a:rPr lang="pt-BR" sz="2000" dirty="0"/>
              <a:t>de Ensino </a:t>
            </a:r>
            <a:r>
              <a:rPr lang="pt-BR" sz="2000" dirty="0" smtClean="0"/>
              <a:t>à Distância </a:t>
            </a:r>
            <a:r>
              <a:rPr lang="pt-BR" sz="2000" dirty="0"/>
              <a:t>como </a:t>
            </a:r>
            <a:r>
              <a:rPr lang="pt-BR" sz="2000" dirty="0" smtClean="0"/>
              <a:t>recurso usado na impossibilidade de frequência </a:t>
            </a:r>
            <a:r>
              <a:rPr lang="pt-BR" sz="2000" dirty="0"/>
              <a:t>de </a:t>
            </a:r>
            <a:r>
              <a:rPr lang="pt-BR" sz="2000" dirty="0" smtClean="0"/>
              <a:t>ensino </a:t>
            </a:r>
          </a:p>
          <a:p>
            <a:pPr marL="0" indent="0" algn="just">
              <a:buNone/>
            </a:pPr>
            <a:r>
              <a:rPr lang="pt-BR" sz="2000" dirty="0" smtClean="0"/>
              <a:t>“</a:t>
            </a:r>
            <a:r>
              <a:rPr lang="pt-BR" sz="2000" dirty="0"/>
              <a:t>Ensino à </a:t>
            </a:r>
            <a:r>
              <a:rPr lang="pt-BR" sz="2000" dirty="0" smtClean="0"/>
              <a:t>Distância</a:t>
            </a:r>
            <a:r>
              <a:rPr lang="pt-BR" sz="2000" dirty="0"/>
              <a:t>, para mim, é uma </a:t>
            </a:r>
            <a:r>
              <a:rPr lang="pt-BR" sz="2000" dirty="0" smtClean="0"/>
              <a:t>denominação bastante </a:t>
            </a:r>
            <a:r>
              <a:rPr lang="pt-BR" sz="2000" dirty="0"/>
              <a:t>vasta. Recordo-te que sou de uma geração </a:t>
            </a:r>
            <a:r>
              <a:rPr lang="pt-BR" sz="2000" dirty="0" smtClean="0"/>
              <a:t>que pôde </a:t>
            </a:r>
            <a:r>
              <a:rPr lang="pt-BR" sz="2000" dirty="0"/>
              <a:t>ainda assistir à </a:t>
            </a:r>
            <a:r>
              <a:rPr lang="pt-BR" sz="2000" dirty="0" smtClean="0"/>
              <a:t>Telescola        </a:t>
            </a:r>
          </a:p>
          <a:p>
            <a:pPr marL="0" indent="0" algn="just">
              <a:buNone/>
            </a:pPr>
            <a:r>
              <a:rPr lang="pt-BR" sz="2000" dirty="0" smtClean="0"/>
              <a:t>Portanto </a:t>
            </a:r>
            <a:r>
              <a:rPr lang="pt-BR" sz="2000" dirty="0"/>
              <a:t>não será </a:t>
            </a:r>
            <a:r>
              <a:rPr lang="pt-BR" sz="2000" dirty="0" smtClean="0"/>
              <a:t>exatamente </a:t>
            </a:r>
            <a:r>
              <a:rPr lang="pt-BR" sz="2000" dirty="0"/>
              <a:t>verdade que nunca </a:t>
            </a:r>
            <a:r>
              <a:rPr lang="pt-BR" sz="2000" dirty="0" smtClean="0"/>
              <a:t>tenha tido </a:t>
            </a:r>
            <a:r>
              <a:rPr lang="pt-BR" sz="2000" dirty="0" err="1"/>
              <a:t>contacto</a:t>
            </a:r>
            <a:r>
              <a:rPr lang="pt-BR" sz="2000" dirty="0"/>
              <a:t> com ensino à distância. Embora não </a:t>
            </a:r>
            <a:r>
              <a:rPr lang="pt-BR" sz="2000" dirty="0" smtClean="0"/>
              <a:t>tenha frequentado </a:t>
            </a:r>
            <a:r>
              <a:rPr lang="pt-BR" sz="2000" dirty="0"/>
              <a:t>a Telescola e sim o ensino regular, </a:t>
            </a:r>
            <a:r>
              <a:rPr lang="pt-BR" sz="2000" dirty="0" smtClean="0"/>
              <a:t>suponho que </a:t>
            </a:r>
            <a:r>
              <a:rPr lang="pt-BR" sz="2000" dirty="0"/>
              <a:t>toda a minha geração, alguma vez, </a:t>
            </a:r>
            <a:r>
              <a:rPr lang="pt-BR" sz="2000" dirty="0" smtClean="0"/>
              <a:t>tenha "</a:t>
            </a:r>
            <a:r>
              <a:rPr lang="pt-BR" sz="2000" dirty="0"/>
              <a:t>espreitado" essas emissões, pois a oferta televisiva </a:t>
            </a:r>
            <a:r>
              <a:rPr lang="pt-BR" sz="2000" dirty="0" smtClean="0"/>
              <a:t>era muito </a:t>
            </a:r>
            <a:r>
              <a:rPr lang="pt-BR" sz="2000" dirty="0"/>
              <a:t>reduzida na altura</a:t>
            </a:r>
            <a:r>
              <a:rPr lang="pt-BR" sz="2000" dirty="0" smtClean="0"/>
              <a:t>”</a:t>
            </a:r>
          </a:p>
          <a:p>
            <a:pPr marL="0" indent="0" algn="just">
              <a:buNone/>
            </a:pPr>
            <a:r>
              <a:rPr lang="pt-BR" sz="2000" dirty="0" smtClean="0"/>
              <a:t> “</a:t>
            </a:r>
            <a:r>
              <a:rPr lang="pt-BR" sz="2000" dirty="0"/>
              <a:t>Eu, especificamente não associo apenas à </a:t>
            </a:r>
            <a:r>
              <a:rPr lang="pt-BR" sz="2000" dirty="0" smtClean="0"/>
              <a:t>telescola Porém </a:t>
            </a:r>
            <a:r>
              <a:rPr lang="pt-BR" sz="2000" dirty="0"/>
              <a:t>será essa a associação das faixas etárias </a:t>
            </a:r>
            <a:r>
              <a:rPr lang="pt-BR" sz="2000" dirty="0" err="1"/>
              <a:t>suprareferidas</a:t>
            </a:r>
            <a:r>
              <a:rPr lang="pt-BR" sz="2000" dirty="0"/>
              <a:t>, suponho</a:t>
            </a:r>
            <a:r>
              <a:rPr lang="pt-BR" sz="2000" dirty="0" smtClean="0"/>
              <a:t>. </a:t>
            </a:r>
          </a:p>
          <a:p>
            <a:pPr marL="0" indent="0" algn="just">
              <a:buNone/>
            </a:pPr>
            <a:r>
              <a:rPr lang="pt-BR" sz="2000" dirty="0" smtClean="0"/>
              <a:t>No </a:t>
            </a:r>
            <a:r>
              <a:rPr lang="pt-BR" sz="2000" dirty="0"/>
              <a:t>meu caso não associo apenas à Telescola pois, </a:t>
            </a:r>
            <a:r>
              <a:rPr lang="pt-BR" sz="2000" dirty="0" smtClean="0"/>
              <a:t>quanto mais </a:t>
            </a:r>
            <a:r>
              <a:rPr lang="pt-BR" sz="2000" dirty="0"/>
              <a:t>não fosse por conversar contigo, conheço </a:t>
            </a:r>
            <a:r>
              <a:rPr lang="pt-BR" sz="2000" dirty="0" smtClean="0"/>
              <a:t>outras realidades  </a:t>
            </a:r>
          </a:p>
          <a:p>
            <a:pPr marL="0" indent="0" algn="just">
              <a:buNone/>
            </a:pPr>
            <a:r>
              <a:rPr lang="pt-BR" sz="2000" dirty="0"/>
              <a:t/>
            </a:r>
            <a:br>
              <a:rPr lang="pt-BR" sz="2000" dirty="0"/>
            </a:br>
            <a:endParaRPr lang="pt-BR" sz="2000" dirty="0"/>
          </a:p>
        </p:txBody>
      </p:sp>
    </p:spTree>
    <p:extLst>
      <p:ext uri="{BB962C8B-B14F-4D97-AF65-F5344CB8AC3E}">
        <p14:creationId xmlns:p14="http://schemas.microsoft.com/office/powerpoint/2010/main" val="142544122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51520" y="332656"/>
            <a:ext cx="8640960" cy="6336704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rgbClr val="C00000"/>
                </a:solidFill>
              </a:rPr>
              <a:t>4. </a:t>
            </a:r>
            <a:r>
              <a:rPr lang="en-US" dirty="0" err="1" smtClean="0">
                <a:solidFill>
                  <a:srgbClr val="C00000"/>
                </a:solidFill>
              </a:rPr>
              <a:t>Descrição</a:t>
            </a:r>
            <a:r>
              <a:rPr lang="en-US" dirty="0" smtClean="0">
                <a:solidFill>
                  <a:srgbClr val="C00000"/>
                </a:solidFill>
              </a:rPr>
              <a:t>:</a:t>
            </a:r>
          </a:p>
          <a:p>
            <a:pPr marL="0" indent="0" algn="just">
              <a:buNone/>
            </a:pPr>
            <a:r>
              <a:rPr lang="en-US" dirty="0" smtClean="0"/>
              <a:t>É a </a:t>
            </a:r>
            <a:r>
              <a:rPr lang="en-US" dirty="0" err="1" smtClean="0"/>
              <a:t>comunicação</a:t>
            </a:r>
            <a:r>
              <a:rPr lang="en-US" dirty="0" smtClean="0"/>
              <a:t> do </a:t>
            </a:r>
            <a:r>
              <a:rPr lang="en-US" dirty="0" err="1" smtClean="0"/>
              <a:t>resultado</a:t>
            </a:r>
            <a:r>
              <a:rPr lang="en-US" dirty="0" smtClean="0"/>
              <a:t> do </a:t>
            </a:r>
            <a:r>
              <a:rPr lang="en-US" dirty="0" err="1" smtClean="0"/>
              <a:t>trabalho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endParaRPr lang="en-US" dirty="0" smtClean="0"/>
          </a:p>
          <a:p>
            <a:pPr marL="0" indent="0" algn="just">
              <a:buNone/>
            </a:pPr>
            <a:r>
              <a:rPr lang="en-US" dirty="0" err="1" smtClean="0"/>
              <a:t>Em</a:t>
            </a:r>
            <a:r>
              <a:rPr lang="en-US" dirty="0" smtClean="0"/>
              <a:t> </a:t>
            </a:r>
            <a:r>
              <a:rPr lang="en-US" dirty="0" err="1" smtClean="0"/>
              <a:t>pesquisas</a:t>
            </a:r>
            <a:r>
              <a:rPr lang="en-US" dirty="0" smtClean="0"/>
              <a:t> de </a:t>
            </a:r>
            <a:r>
              <a:rPr lang="en-US" dirty="0" err="1" smtClean="0"/>
              <a:t>abordagem</a:t>
            </a:r>
            <a:r>
              <a:rPr lang="en-US" dirty="0" smtClean="0"/>
              <a:t> </a:t>
            </a:r>
            <a:r>
              <a:rPr lang="en-US" dirty="0" err="1" smtClean="0"/>
              <a:t>quantitativa</a:t>
            </a:r>
            <a:r>
              <a:rPr lang="en-US" dirty="0" smtClean="0"/>
              <a:t> a </a:t>
            </a:r>
            <a:r>
              <a:rPr lang="en-US" dirty="0" err="1" smtClean="0"/>
              <a:t>descrição</a:t>
            </a:r>
            <a:r>
              <a:rPr lang="en-US" dirty="0" smtClean="0"/>
              <a:t> </a:t>
            </a:r>
            <a:r>
              <a:rPr lang="en-US" dirty="0" err="1" smtClean="0"/>
              <a:t>poderá</a:t>
            </a:r>
            <a:r>
              <a:rPr lang="en-US" dirty="0" smtClean="0"/>
              <a:t>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em</a:t>
            </a:r>
            <a:r>
              <a:rPr lang="en-US" dirty="0" smtClean="0"/>
              <a:t> </a:t>
            </a:r>
            <a:r>
              <a:rPr lang="en-US" dirty="0" err="1" smtClean="0"/>
              <a:t>tabelas</a:t>
            </a:r>
            <a:r>
              <a:rPr lang="en-US" dirty="0" smtClean="0"/>
              <a:t> e </a:t>
            </a:r>
            <a:r>
              <a:rPr lang="en-US" dirty="0" err="1" smtClean="0"/>
              <a:t>quadros</a:t>
            </a:r>
            <a:r>
              <a:rPr lang="en-US" dirty="0" smtClean="0"/>
              <a:t> </a:t>
            </a:r>
            <a:r>
              <a:rPr lang="en-US" dirty="0" err="1" smtClean="0"/>
              <a:t>apresentando</a:t>
            </a:r>
            <a:r>
              <a:rPr lang="en-US" dirty="0" smtClean="0"/>
              <a:t> as </a:t>
            </a:r>
            <a:r>
              <a:rPr lang="en-US" dirty="0" err="1" smtClean="0"/>
              <a:t>categorais</a:t>
            </a:r>
            <a:r>
              <a:rPr lang="en-US" dirty="0" smtClean="0"/>
              <a:t> </a:t>
            </a:r>
            <a:r>
              <a:rPr lang="en-US" dirty="0" err="1" smtClean="0"/>
              <a:t>construídas</a:t>
            </a:r>
            <a:r>
              <a:rPr lang="en-US" dirty="0" smtClean="0"/>
              <a:t> e as </a:t>
            </a:r>
            <a:r>
              <a:rPr lang="en-US" dirty="0" err="1" smtClean="0"/>
              <a:t>frequências</a:t>
            </a:r>
            <a:r>
              <a:rPr lang="en-US" dirty="0" smtClean="0"/>
              <a:t> e </a:t>
            </a:r>
            <a:r>
              <a:rPr lang="en-US" dirty="0" err="1" smtClean="0"/>
              <a:t>percentuais</a:t>
            </a:r>
            <a:r>
              <a:rPr lang="en-US" dirty="0" smtClean="0"/>
              <a:t> </a:t>
            </a:r>
            <a:r>
              <a:rPr lang="en-US" dirty="0" err="1" smtClean="0"/>
              <a:t>referentes</a:t>
            </a:r>
            <a:r>
              <a:rPr lang="en-US" dirty="0" smtClean="0"/>
              <a:t> a </a:t>
            </a:r>
            <a:r>
              <a:rPr lang="en-US" dirty="0" err="1" smtClean="0"/>
              <a:t>elas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endParaRPr lang="en-US" dirty="0" smtClean="0"/>
          </a:p>
          <a:p>
            <a:pPr marL="0" indent="0" algn="just">
              <a:buNone/>
            </a:pPr>
            <a:r>
              <a:rPr lang="en-US" dirty="0" err="1" smtClean="0"/>
              <a:t>Em</a:t>
            </a:r>
            <a:r>
              <a:rPr lang="en-US" dirty="0" smtClean="0"/>
              <a:t> </a:t>
            </a:r>
            <a:r>
              <a:rPr lang="en-US" dirty="0" err="1" smtClean="0"/>
              <a:t>pesquisas</a:t>
            </a:r>
            <a:r>
              <a:rPr lang="en-US" dirty="0" smtClean="0"/>
              <a:t> de </a:t>
            </a:r>
            <a:r>
              <a:rPr lang="en-US" dirty="0" err="1" smtClean="0"/>
              <a:t>abordagem</a:t>
            </a:r>
            <a:r>
              <a:rPr lang="en-US" dirty="0" smtClean="0"/>
              <a:t> </a:t>
            </a:r>
            <a:r>
              <a:rPr lang="en-US" dirty="0" err="1" smtClean="0"/>
              <a:t>qualitativa</a:t>
            </a:r>
            <a:r>
              <a:rPr lang="en-US" dirty="0" smtClean="0"/>
              <a:t> </a:t>
            </a:r>
            <a:r>
              <a:rPr lang="en-US" dirty="0" err="1" smtClean="0"/>
              <a:t>pode</a:t>
            </a:r>
            <a:r>
              <a:rPr lang="en-US" dirty="0" smtClean="0"/>
              <a:t>-se </a:t>
            </a:r>
            <a:r>
              <a:rPr lang="en-US" dirty="0" err="1" smtClean="0"/>
              <a:t>produzir</a:t>
            </a:r>
            <a:r>
              <a:rPr lang="en-US" dirty="0" smtClean="0"/>
              <a:t> um </a:t>
            </a:r>
            <a:r>
              <a:rPr lang="en-US" dirty="0" err="1" smtClean="0"/>
              <a:t>texto</a:t>
            </a:r>
            <a:r>
              <a:rPr lang="en-US" dirty="0" smtClean="0"/>
              <a:t> </a:t>
            </a:r>
            <a:r>
              <a:rPr lang="en-US" dirty="0" err="1" smtClean="0"/>
              <a:t>síntese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cada</a:t>
            </a:r>
            <a:r>
              <a:rPr lang="en-US" dirty="0" smtClean="0"/>
              <a:t> </a:t>
            </a:r>
            <a:r>
              <a:rPr lang="en-US" dirty="0" err="1" smtClean="0"/>
              <a:t>categoria</a:t>
            </a:r>
            <a:r>
              <a:rPr lang="en-US" dirty="0" smtClean="0"/>
              <a:t> e </a:t>
            </a:r>
            <a:r>
              <a:rPr lang="en-US" dirty="0" err="1" smtClean="0"/>
              <a:t>recomenda</a:t>
            </a:r>
            <a:r>
              <a:rPr lang="en-US" dirty="0" smtClean="0"/>
              <a:t>-se o </a:t>
            </a:r>
            <a:r>
              <a:rPr lang="en-US" dirty="0" err="1" smtClean="0"/>
              <a:t>uso</a:t>
            </a:r>
            <a:r>
              <a:rPr lang="en-US" dirty="0" smtClean="0"/>
              <a:t> </a:t>
            </a:r>
            <a:r>
              <a:rPr lang="en-US" dirty="0" err="1" smtClean="0"/>
              <a:t>intensivo</a:t>
            </a:r>
            <a:r>
              <a:rPr lang="en-US" dirty="0" smtClean="0"/>
              <a:t> de “</a:t>
            </a:r>
            <a:r>
              <a:rPr lang="en-US" dirty="0" err="1" smtClean="0"/>
              <a:t>citações</a:t>
            </a:r>
            <a:r>
              <a:rPr lang="en-US" dirty="0" smtClean="0"/>
              <a:t> </a:t>
            </a:r>
            <a:r>
              <a:rPr lang="en-US" dirty="0" err="1" smtClean="0"/>
              <a:t>diretas</a:t>
            </a:r>
            <a:r>
              <a:rPr lang="en-US" dirty="0" smtClean="0"/>
              <a:t>” dos dados </a:t>
            </a:r>
            <a:r>
              <a:rPr lang="en-US" dirty="0" err="1" smtClean="0"/>
              <a:t>originais</a:t>
            </a:r>
            <a:r>
              <a:rPr lang="en-US" dirty="0" smtClean="0"/>
              <a:t>.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05474927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51520" y="332656"/>
            <a:ext cx="8712968" cy="6408712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rgbClr val="C00000"/>
                </a:solidFill>
              </a:rPr>
              <a:t>5. </a:t>
            </a:r>
            <a:r>
              <a:rPr lang="en-US" dirty="0" err="1" smtClean="0">
                <a:solidFill>
                  <a:srgbClr val="C00000"/>
                </a:solidFill>
              </a:rPr>
              <a:t>Interpretação</a:t>
            </a:r>
            <a:r>
              <a:rPr lang="en-US" dirty="0" smtClean="0">
                <a:solidFill>
                  <a:srgbClr val="C00000"/>
                </a:solidFill>
              </a:rPr>
              <a:t>:</a:t>
            </a:r>
          </a:p>
          <a:p>
            <a:pPr marL="0" indent="0" algn="just">
              <a:buNone/>
            </a:pPr>
            <a:r>
              <a:rPr lang="en-US" dirty="0" smtClean="0"/>
              <a:t>Toda </a:t>
            </a:r>
            <a:r>
              <a:rPr lang="en-US" dirty="0" err="1" smtClean="0"/>
              <a:t>leitura</a:t>
            </a:r>
            <a:r>
              <a:rPr lang="en-US" dirty="0" smtClean="0"/>
              <a:t> de um </a:t>
            </a:r>
            <a:r>
              <a:rPr lang="en-US" dirty="0" err="1" smtClean="0"/>
              <a:t>texto</a:t>
            </a:r>
            <a:r>
              <a:rPr lang="en-US" dirty="0" smtClean="0"/>
              <a:t> </a:t>
            </a:r>
            <a:r>
              <a:rPr lang="en-US" dirty="0" err="1" smtClean="0"/>
              <a:t>constitui</a:t>
            </a:r>
            <a:r>
              <a:rPr lang="en-US" dirty="0" smtClean="0"/>
              <a:t>-se </a:t>
            </a:r>
            <a:r>
              <a:rPr lang="en-US" dirty="0" err="1" smtClean="0"/>
              <a:t>numa</a:t>
            </a:r>
            <a:r>
              <a:rPr lang="en-US" dirty="0" smtClean="0"/>
              <a:t> </a:t>
            </a:r>
            <a:r>
              <a:rPr lang="en-US" dirty="0" err="1" smtClean="0"/>
              <a:t>interpretação</a:t>
            </a:r>
            <a:r>
              <a:rPr lang="en-US" dirty="0" smtClean="0"/>
              <a:t>. O </a:t>
            </a:r>
            <a:r>
              <a:rPr lang="en-US" dirty="0" err="1" smtClean="0"/>
              <a:t>analista</a:t>
            </a:r>
            <a:r>
              <a:rPr lang="en-US" dirty="0" smtClean="0"/>
              <a:t> de </a:t>
            </a:r>
            <a:r>
              <a:rPr lang="en-US" dirty="0" err="1" smtClean="0"/>
              <a:t>conteúdo</a:t>
            </a:r>
            <a:r>
              <a:rPr lang="en-US" dirty="0" smtClean="0"/>
              <a:t> </a:t>
            </a:r>
            <a:r>
              <a:rPr lang="en-US" dirty="0" err="1" smtClean="0"/>
              <a:t>interpreta</a:t>
            </a:r>
            <a:r>
              <a:rPr lang="en-US" dirty="0" smtClean="0"/>
              <a:t>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conteúdos</a:t>
            </a:r>
            <a:r>
              <a:rPr lang="en-US" dirty="0" smtClean="0"/>
              <a:t> manifestos, </a:t>
            </a:r>
            <a:r>
              <a:rPr lang="en-US" dirty="0" err="1" smtClean="0"/>
              <a:t>como</a:t>
            </a:r>
            <a:r>
              <a:rPr lang="en-US" dirty="0" smtClean="0"/>
              <a:t> </a:t>
            </a:r>
            <a:r>
              <a:rPr lang="en-US" dirty="0" err="1" smtClean="0"/>
              <a:t>também</a:t>
            </a:r>
            <a:r>
              <a:rPr lang="en-US" dirty="0" smtClean="0"/>
              <a:t>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latentes</a:t>
            </a:r>
            <a:r>
              <a:rPr lang="en-US" dirty="0" smtClean="0"/>
              <a:t>, </a:t>
            </a:r>
            <a:r>
              <a:rPr lang="en-US" dirty="0" err="1" smtClean="0"/>
              <a:t>ocultados</a:t>
            </a:r>
            <a:r>
              <a:rPr lang="en-US" dirty="0" smtClean="0"/>
              <a:t> </a:t>
            </a:r>
            <a:r>
              <a:rPr lang="en-US" dirty="0" err="1" smtClean="0"/>
              <a:t>conscientemente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não</a:t>
            </a:r>
            <a:r>
              <a:rPr lang="en-US" dirty="0" smtClean="0"/>
              <a:t> </a:t>
            </a:r>
            <a:r>
              <a:rPr lang="en-US" dirty="0" err="1" smtClean="0"/>
              <a:t>pelos</a:t>
            </a:r>
            <a:r>
              <a:rPr lang="en-US" dirty="0" smtClean="0"/>
              <a:t> </a:t>
            </a:r>
            <a:r>
              <a:rPr lang="en-US" dirty="0" err="1" smtClean="0"/>
              <a:t>autores</a:t>
            </a:r>
            <a:r>
              <a:rPr lang="en-US" smtClean="0"/>
              <a:t>.</a:t>
            </a:r>
          </a:p>
          <a:p>
            <a:pPr marL="0" indent="0" algn="just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dirty="0" err="1" smtClean="0">
                <a:solidFill>
                  <a:srgbClr val="C00000"/>
                </a:solidFill>
              </a:rPr>
              <a:t>Vertentes</a:t>
            </a:r>
            <a:r>
              <a:rPr lang="en-US" dirty="0" smtClean="0">
                <a:solidFill>
                  <a:srgbClr val="C00000"/>
                </a:solidFill>
              </a:rPr>
              <a:t> do </a:t>
            </a:r>
            <a:r>
              <a:rPr lang="en-US" dirty="0" err="1" smtClean="0">
                <a:solidFill>
                  <a:srgbClr val="C00000"/>
                </a:solidFill>
              </a:rPr>
              <a:t>movimento</a:t>
            </a:r>
            <a:r>
              <a:rPr lang="en-US" dirty="0" smtClean="0">
                <a:solidFill>
                  <a:srgbClr val="C00000"/>
                </a:solidFill>
              </a:rPr>
              <a:t> </a:t>
            </a:r>
            <a:r>
              <a:rPr lang="en-US" dirty="0" err="1" smtClean="0">
                <a:solidFill>
                  <a:srgbClr val="C00000"/>
                </a:solidFill>
              </a:rPr>
              <a:t>interpretativo</a:t>
            </a:r>
            <a:r>
              <a:rPr lang="en-US" dirty="0" smtClean="0">
                <a:solidFill>
                  <a:srgbClr val="C00000"/>
                </a:solidFill>
              </a:rPr>
              <a:t>:</a:t>
            </a:r>
          </a:p>
          <a:p>
            <a:pPr marL="0" indent="0" algn="just">
              <a:buNone/>
            </a:pPr>
            <a:r>
              <a:rPr lang="en-US" dirty="0" smtClean="0"/>
              <a:t>.</a:t>
            </a:r>
            <a:r>
              <a:rPr lang="en-US" dirty="0" err="1" smtClean="0"/>
              <a:t>quando</a:t>
            </a:r>
            <a:r>
              <a:rPr lang="en-US" dirty="0" smtClean="0"/>
              <a:t> a </a:t>
            </a:r>
            <a:r>
              <a:rPr lang="en-US" dirty="0" err="1" smtClean="0"/>
              <a:t>fundamentação</a:t>
            </a:r>
            <a:r>
              <a:rPr lang="en-US" dirty="0" smtClean="0"/>
              <a:t> </a:t>
            </a:r>
            <a:r>
              <a:rPr lang="en-US" dirty="0" err="1" smtClean="0"/>
              <a:t>teórica</a:t>
            </a:r>
            <a:r>
              <a:rPr lang="en-US" dirty="0" smtClean="0"/>
              <a:t> é </a:t>
            </a:r>
            <a:r>
              <a:rPr lang="en-US" dirty="0" err="1" smtClean="0"/>
              <a:t>explicitada</a:t>
            </a:r>
            <a:r>
              <a:rPr lang="en-US" dirty="0" smtClean="0"/>
              <a:t> </a:t>
            </a:r>
            <a:r>
              <a:rPr lang="en-US" i="1" dirty="0" smtClean="0"/>
              <a:t>a</a:t>
            </a:r>
            <a:r>
              <a:rPr lang="en-US" dirty="0" smtClean="0"/>
              <a:t> </a:t>
            </a:r>
            <a:r>
              <a:rPr lang="en-US" i="1" dirty="0" smtClean="0"/>
              <a:t>priori</a:t>
            </a:r>
            <a:r>
              <a:rPr lang="en-US" dirty="0" smtClean="0"/>
              <a:t>, a </a:t>
            </a:r>
            <a:r>
              <a:rPr lang="en-US" dirty="0" err="1" smtClean="0"/>
              <a:t>interpretação</a:t>
            </a:r>
            <a:r>
              <a:rPr lang="en-US" dirty="0" smtClean="0"/>
              <a:t> se </a:t>
            </a:r>
            <a:r>
              <a:rPr lang="en-US" dirty="0" err="1" smtClean="0"/>
              <a:t>faz</a:t>
            </a:r>
            <a:r>
              <a:rPr lang="en-US" dirty="0" smtClean="0"/>
              <a:t> à </a:t>
            </a:r>
            <a:r>
              <a:rPr lang="en-US" dirty="0" err="1" smtClean="0"/>
              <a:t>luz</a:t>
            </a:r>
            <a:r>
              <a:rPr lang="en-US" dirty="0" smtClean="0"/>
              <a:t> </a:t>
            </a:r>
            <a:r>
              <a:rPr lang="en-US" dirty="0" err="1" smtClean="0"/>
              <a:t>desta</a:t>
            </a:r>
            <a:r>
              <a:rPr lang="en-US" dirty="0" smtClean="0"/>
              <a:t>;</a:t>
            </a:r>
          </a:p>
          <a:p>
            <a:pPr marL="0" indent="0" algn="just">
              <a:buNone/>
            </a:pPr>
            <a:endParaRPr lang="en-US" dirty="0" smtClean="0"/>
          </a:p>
          <a:p>
            <a:pPr marL="0" indent="0" algn="just">
              <a:buNone/>
            </a:pPr>
            <a:r>
              <a:rPr lang="en-US" dirty="0" smtClean="0"/>
              <a:t>.</a:t>
            </a:r>
            <a:r>
              <a:rPr lang="en-US" dirty="0" err="1" smtClean="0"/>
              <a:t>quando</a:t>
            </a:r>
            <a:r>
              <a:rPr lang="en-US" dirty="0" smtClean="0"/>
              <a:t> a </a:t>
            </a:r>
            <a:r>
              <a:rPr lang="en-US" dirty="0" err="1" smtClean="0"/>
              <a:t>teoria</a:t>
            </a:r>
            <a:r>
              <a:rPr lang="en-US" dirty="0" smtClean="0"/>
              <a:t> é </a:t>
            </a:r>
            <a:r>
              <a:rPr lang="en-US" dirty="0" err="1" smtClean="0"/>
              <a:t>construída</a:t>
            </a:r>
            <a:r>
              <a:rPr lang="en-US" dirty="0" smtClean="0"/>
              <a:t> com base </a:t>
            </a:r>
            <a:r>
              <a:rPr lang="en-US" dirty="0" err="1" smtClean="0"/>
              <a:t>nos</a:t>
            </a:r>
            <a:r>
              <a:rPr lang="en-US" dirty="0" smtClean="0"/>
              <a:t> dados e </a:t>
            </a:r>
            <a:r>
              <a:rPr lang="en-US" dirty="0" err="1" smtClean="0"/>
              <a:t>nas</a:t>
            </a:r>
            <a:r>
              <a:rPr lang="en-US" dirty="0" smtClean="0"/>
              <a:t> </a:t>
            </a:r>
            <a:r>
              <a:rPr lang="en-US" dirty="0" err="1" smtClean="0"/>
              <a:t>categorias</a:t>
            </a:r>
            <a:r>
              <a:rPr lang="en-US" dirty="0" smtClean="0"/>
              <a:t> de </a:t>
            </a:r>
            <a:r>
              <a:rPr lang="en-US" dirty="0" err="1" smtClean="0"/>
              <a:t>análise</a:t>
            </a:r>
            <a:r>
              <a:rPr lang="en-US" dirty="0" smtClean="0"/>
              <a:t>, </a:t>
            </a:r>
            <a:r>
              <a:rPr lang="en-US" dirty="0" err="1" smtClean="0"/>
              <a:t>ela</a:t>
            </a:r>
            <a:r>
              <a:rPr lang="en-US" dirty="0" smtClean="0"/>
              <a:t> emerge das </a:t>
            </a:r>
            <a:r>
              <a:rPr lang="en-US" dirty="0" err="1" smtClean="0"/>
              <a:t>informações</a:t>
            </a:r>
            <a:r>
              <a:rPr lang="en-US" dirty="0" smtClean="0"/>
              <a:t> e das </a:t>
            </a:r>
            <a:r>
              <a:rPr lang="en-US" dirty="0" err="1" smtClean="0"/>
              <a:t>categorias</a:t>
            </a:r>
            <a:r>
              <a:rPr lang="en-US" dirty="0" smtClean="0"/>
              <a:t>. </a:t>
            </a:r>
            <a:r>
              <a:rPr lang="en-US" dirty="0" err="1" smtClean="0"/>
              <a:t>Sua</a:t>
            </a:r>
            <a:r>
              <a:rPr lang="en-US" dirty="0" smtClean="0"/>
              <a:t> </a:t>
            </a:r>
            <a:r>
              <a:rPr lang="en-US" dirty="0" err="1" smtClean="0"/>
              <a:t>construção</a:t>
            </a:r>
            <a:r>
              <a:rPr lang="en-US" dirty="0" smtClean="0"/>
              <a:t> é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interpretação</a:t>
            </a:r>
            <a:r>
              <a:rPr lang="en-US" dirty="0" smtClean="0"/>
              <a:t>.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91820046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79512" y="332656"/>
            <a:ext cx="8784976" cy="6336704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err="1" smtClean="0">
                <a:solidFill>
                  <a:srgbClr val="C00000"/>
                </a:solidFill>
              </a:rPr>
              <a:t>Abordagens</a:t>
            </a:r>
            <a:endParaRPr lang="en-US" dirty="0" smtClean="0">
              <a:solidFill>
                <a:srgbClr val="C00000"/>
              </a:solidFill>
            </a:endParaRPr>
          </a:p>
          <a:p>
            <a:pPr marL="0" indent="0" algn="just">
              <a:buNone/>
            </a:pPr>
            <a:r>
              <a:rPr lang="en-US" dirty="0" err="1" smtClean="0"/>
              <a:t>Dedutiva-verificatória</a:t>
            </a:r>
            <a:endParaRPr lang="en-US" dirty="0" smtClean="0"/>
          </a:p>
          <a:p>
            <a:pPr marL="0" indent="0" algn="just">
              <a:buNone/>
            </a:pPr>
            <a:r>
              <a:rPr lang="en-US" dirty="0" smtClean="0"/>
              <a:t>Parte de </a:t>
            </a:r>
            <a:r>
              <a:rPr lang="en-US" dirty="0" err="1" smtClean="0"/>
              <a:t>teorias</a:t>
            </a:r>
            <a:r>
              <a:rPr lang="en-US" dirty="0" smtClean="0"/>
              <a:t> e </a:t>
            </a:r>
            <a:r>
              <a:rPr lang="en-US" dirty="0" err="1" smtClean="0"/>
              <a:t>hipóteses</a:t>
            </a:r>
            <a:r>
              <a:rPr lang="en-US" dirty="0" smtClean="0"/>
              <a:t> </a:t>
            </a:r>
            <a:r>
              <a:rPr lang="en-US" dirty="0" err="1" smtClean="0"/>
              <a:t>propondo</a:t>
            </a:r>
            <a:r>
              <a:rPr lang="en-US" dirty="0" smtClean="0"/>
              <a:t>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testagem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verificação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r>
              <a:rPr lang="en-US" dirty="0" smtClean="0"/>
              <a:t>A </a:t>
            </a:r>
            <a:r>
              <a:rPr lang="en-US" dirty="0" err="1" smtClean="0"/>
              <a:t>teoria</a:t>
            </a:r>
            <a:r>
              <a:rPr lang="en-US" dirty="0" smtClean="0"/>
              <a:t> precede à </a:t>
            </a:r>
            <a:r>
              <a:rPr lang="en-US" dirty="0" err="1" smtClean="0"/>
              <a:t>análise</a:t>
            </a:r>
            <a:r>
              <a:rPr lang="en-US" dirty="0" smtClean="0"/>
              <a:t> e serve de </a:t>
            </a:r>
            <a:r>
              <a:rPr lang="en-US" dirty="0" err="1" smtClean="0"/>
              <a:t>fundamento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ela</a:t>
            </a:r>
            <a:r>
              <a:rPr lang="en-US" dirty="0" smtClean="0"/>
              <a:t>. As </a:t>
            </a:r>
            <a:r>
              <a:rPr lang="en-US" dirty="0" err="1" smtClean="0"/>
              <a:t>categorias</a:t>
            </a:r>
            <a:r>
              <a:rPr lang="en-US" dirty="0" smtClean="0"/>
              <a:t> </a:t>
            </a:r>
            <a:r>
              <a:rPr lang="en-US" dirty="0" err="1" smtClean="0"/>
              <a:t>são</a:t>
            </a:r>
            <a:r>
              <a:rPr lang="en-US" dirty="0" smtClean="0"/>
              <a:t> </a:t>
            </a:r>
            <a:r>
              <a:rPr lang="en-US" dirty="0" err="1" smtClean="0"/>
              <a:t>estabelecidas</a:t>
            </a:r>
            <a:r>
              <a:rPr lang="en-US" dirty="0" smtClean="0"/>
              <a:t> </a:t>
            </a:r>
            <a:r>
              <a:rPr lang="en-US" i="1" dirty="0" smtClean="0"/>
              <a:t>à priori</a:t>
            </a:r>
            <a:r>
              <a:rPr lang="en-US" dirty="0" smtClean="0"/>
              <a:t>, </a:t>
            </a:r>
            <a:r>
              <a:rPr lang="en-US" dirty="0" err="1" smtClean="0"/>
              <a:t>seja</a:t>
            </a:r>
            <a:r>
              <a:rPr lang="en-US" dirty="0"/>
              <a:t> </a:t>
            </a:r>
            <a:r>
              <a:rPr lang="en-US" dirty="0" smtClean="0"/>
              <a:t>a </a:t>
            </a:r>
            <a:r>
              <a:rPr lang="en-US" dirty="0" err="1" smtClean="0"/>
              <a:t>partir</a:t>
            </a:r>
            <a:r>
              <a:rPr lang="en-US" dirty="0" smtClean="0"/>
              <a:t> da </a:t>
            </a:r>
            <a:r>
              <a:rPr lang="en-US" dirty="0" err="1" smtClean="0"/>
              <a:t>teoria</a:t>
            </a:r>
            <a:r>
              <a:rPr lang="en-US" dirty="0" smtClean="0"/>
              <a:t>, dos </a:t>
            </a:r>
            <a:r>
              <a:rPr lang="en-US" dirty="0" err="1" smtClean="0"/>
              <a:t>objetivos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das </a:t>
            </a:r>
            <a:r>
              <a:rPr lang="en-US" dirty="0" err="1" smtClean="0"/>
              <a:t>questões</a:t>
            </a:r>
            <a:r>
              <a:rPr lang="en-US" dirty="0" smtClean="0"/>
              <a:t> de </a:t>
            </a:r>
            <a:r>
              <a:rPr lang="en-US" dirty="0" err="1" smtClean="0"/>
              <a:t>pesquisa</a:t>
            </a:r>
            <a:r>
              <a:rPr lang="en-US" dirty="0" smtClean="0"/>
              <a:t>. </a:t>
            </a:r>
            <a:r>
              <a:rPr lang="en-US" dirty="0" err="1" smtClean="0"/>
              <a:t>Atinge</a:t>
            </a:r>
            <a:r>
              <a:rPr lang="en-US" dirty="0" smtClean="0"/>
              <a:t> </a:t>
            </a:r>
            <a:r>
              <a:rPr lang="en-US" dirty="0" err="1" smtClean="0"/>
              <a:t>níveis</a:t>
            </a:r>
            <a:r>
              <a:rPr lang="en-US" dirty="0" smtClean="0"/>
              <a:t> de </a:t>
            </a:r>
            <a:r>
              <a:rPr lang="en-US" dirty="0" err="1" smtClean="0"/>
              <a:t>precisão</a:t>
            </a:r>
            <a:r>
              <a:rPr lang="en-US" dirty="0" smtClean="0"/>
              <a:t>, rigor e </a:t>
            </a:r>
            <a:r>
              <a:rPr lang="en-US" dirty="0" err="1" smtClean="0"/>
              <a:t>sistematização</a:t>
            </a:r>
            <a:r>
              <a:rPr lang="en-US" dirty="0" smtClean="0"/>
              <a:t> </a:t>
            </a:r>
            <a:r>
              <a:rPr lang="en-US" dirty="0" err="1" smtClean="0"/>
              <a:t>aceitáveis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r>
              <a:rPr lang="en-US" dirty="0" err="1" smtClean="0">
                <a:solidFill>
                  <a:srgbClr val="C00000"/>
                </a:solidFill>
              </a:rPr>
              <a:t>Desvantagem</a:t>
            </a:r>
            <a:r>
              <a:rPr lang="en-US" dirty="0" smtClean="0">
                <a:solidFill>
                  <a:srgbClr val="C00000"/>
                </a:solidFill>
              </a:rPr>
              <a:t>: </a:t>
            </a:r>
            <a:r>
              <a:rPr lang="en-US" dirty="0" err="1" smtClean="0"/>
              <a:t>muito</a:t>
            </a:r>
            <a:r>
              <a:rPr lang="en-US" dirty="0" smtClean="0"/>
              <a:t> </a:t>
            </a:r>
            <a:r>
              <a:rPr lang="en-US" dirty="0" err="1" smtClean="0"/>
              <a:t>objetiva</a:t>
            </a:r>
            <a:r>
              <a:rPr lang="en-US" dirty="0" smtClean="0"/>
              <a:t> </a:t>
            </a:r>
            <a:r>
              <a:rPr lang="en-US" dirty="0" err="1" smtClean="0"/>
              <a:t>podendo</a:t>
            </a:r>
            <a:r>
              <a:rPr lang="en-US" dirty="0" smtClean="0"/>
              <a:t> </a:t>
            </a:r>
            <a:r>
              <a:rPr lang="en-US" dirty="0" err="1" smtClean="0"/>
              <a:t>resultar</a:t>
            </a:r>
            <a:r>
              <a:rPr lang="en-US" dirty="0" smtClean="0"/>
              <a:t> </a:t>
            </a:r>
            <a:r>
              <a:rPr lang="en-US" dirty="0" err="1" smtClean="0"/>
              <a:t>em</a:t>
            </a:r>
            <a:r>
              <a:rPr lang="en-US" dirty="0" smtClean="0"/>
              <a:t> </a:t>
            </a:r>
            <a:r>
              <a:rPr lang="en-US" dirty="0" err="1" smtClean="0"/>
              <a:t>perda</a:t>
            </a:r>
            <a:r>
              <a:rPr lang="en-US" dirty="0" smtClean="0"/>
              <a:t> de </a:t>
            </a:r>
            <a:r>
              <a:rPr lang="en-US" dirty="0" err="1" smtClean="0"/>
              <a:t>informação</a:t>
            </a:r>
            <a:r>
              <a:rPr lang="en-US" dirty="0" smtClean="0"/>
              <a:t> </a:t>
            </a:r>
            <a:r>
              <a:rPr lang="en-US" dirty="0" err="1" smtClean="0"/>
              <a:t>nas</a:t>
            </a:r>
            <a:r>
              <a:rPr lang="en-US" dirty="0" smtClean="0"/>
              <a:t> </a:t>
            </a:r>
            <a:r>
              <a:rPr lang="en-US" dirty="0" err="1" smtClean="0"/>
              <a:t>mensagens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não</a:t>
            </a:r>
            <a:r>
              <a:rPr lang="en-US" dirty="0" smtClean="0"/>
              <a:t> se </a:t>
            </a:r>
            <a:r>
              <a:rPr lang="en-US" dirty="0" err="1" smtClean="0"/>
              <a:t>enquadrem</a:t>
            </a:r>
            <a:r>
              <a:rPr lang="en-US" dirty="0" smtClean="0"/>
              <a:t> </a:t>
            </a:r>
            <a:r>
              <a:rPr lang="en-US" dirty="0" err="1" smtClean="0"/>
              <a:t>nas</a:t>
            </a:r>
            <a:r>
              <a:rPr lang="en-US" dirty="0" smtClean="0"/>
              <a:t> </a:t>
            </a:r>
            <a:r>
              <a:rPr lang="en-US" dirty="0" err="1" smtClean="0"/>
              <a:t>categorias</a:t>
            </a:r>
            <a:r>
              <a:rPr lang="en-US" dirty="0" smtClean="0"/>
              <a:t> </a:t>
            </a:r>
            <a:r>
              <a:rPr lang="en-US" dirty="0" err="1" smtClean="0"/>
              <a:t>já</a:t>
            </a:r>
            <a:r>
              <a:rPr lang="en-US" dirty="0" smtClean="0"/>
              <a:t> </a:t>
            </a:r>
            <a:r>
              <a:rPr lang="en-US" dirty="0" err="1" smtClean="0"/>
              <a:t>definidas</a:t>
            </a:r>
            <a:r>
              <a:rPr lang="en-US" dirty="0" smtClean="0"/>
              <a:t>. 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3874855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79512" y="404664"/>
            <a:ext cx="8784976" cy="6264696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dirty="0" smtClean="0">
                <a:solidFill>
                  <a:srgbClr val="C00000"/>
                </a:solidFill>
              </a:rPr>
              <a:t> O </a:t>
            </a:r>
            <a:r>
              <a:rPr lang="en-US" dirty="0" err="1" smtClean="0">
                <a:solidFill>
                  <a:srgbClr val="C00000"/>
                </a:solidFill>
              </a:rPr>
              <a:t>que</a:t>
            </a:r>
            <a:r>
              <a:rPr lang="en-US" dirty="0" smtClean="0">
                <a:solidFill>
                  <a:srgbClr val="C00000"/>
                </a:solidFill>
              </a:rPr>
              <a:t> é a  </a:t>
            </a:r>
            <a:r>
              <a:rPr lang="en-US" dirty="0" err="1" smtClean="0">
                <a:solidFill>
                  <a:srgbClr val="C00000"/>
                </a:solidFill>
              </a:rPr>
              <a:t>Análise</a:t>
            </a:r>
            <a:r>
              <a:rPr lang="en-US" dirty="0" smtClean="0">
                <a:solidFill>
                  <a:srgbClr val="C00000"/>
                </a:solidFill>
              </a:rPr>
              <a:t> de </a:t>
            </a:r>
            <a:r>
              <a:rPr lang="en-US" dirty="0" err="1" smtClean="0">
                <a:solidFill>
                  <a:srgbClr val="C00000"/>
                </a:solidFill>
              </a:rPr>
              <a:t>Conteúdo</a:t>
            </a:r>
            <a:r>
              <a:rPr lang="en-US" dirty="0" smtClean="0">
                <a:solidFill>
                  <a:srgbClr val="C00000"/>
                </a:solidFill>
              </a:rPr>
              <a:t>:</a:t>
            </a:r>
            <a:endParaRPr lang="en-US" dirty="0" smtClean="0"/>
          </a:p>
          <a:p>
            <a:pPr algn="just">
              <a:buFontTx/>
              <a:buChar char="-"/>
            </a:pPr>
            <a:r>
              <a:rPr lang="en-US" dirty="0" smtClean="0"/>
              <a:t>Uma </a:t>
            </a:r>
            <a:r>
              <a:rPr lang="en-US" dirty="0" err="1" smtClean="0"/>
              <a:t>metodologia</a:t>
            </a:r>
            <a:r>
              <a:rPr lang="en-US" dirty="0" smtClean="0"/>
              <a:t> de </a:t>
            </a:r>
            <a:r>
              <a:rPr lang="en-US" dirty="0" err="1" smtClean="0"/>
              <a:t>pesquisa</a:t>
            </a:r>
            <a:r>
              <a:rPr lang="en-US" dirty="0" smtClean="0"/>
              <a:t> </a:t>
            </a:r>
            <a:r>
              <a:rPr lang="en-US" dirty="0" err="1" smtClean="0"/>
              <a:t>usada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descrever</a:t>
            </a:r>
            <a:r>
              <a:rPr lang="en-US" dirty="0" smtClean="0"/>
              <a:t> e </a:t>
            </a:r>
            <a:r>
              <a:rPr lang="en-US" dirty="0" err="1" smtClean="0"/>
              <a:t>interpretar</a:t>
            </a:r>
            <a:r>
              <a:rPr lang="en-US" dirty="0" smtClean="0"/>
              <a:t> o </a:t>
            </a:r>
            <a:r>
              <a:rPr lang="en-US" dirty="0" err="1" smtClean="0"/>
              <a:t>conteúdo</a:t>
            </a:r>
            <a:r>
              <a:rPr lang="en-US" dirty="0" smtClean="0"/>
              <a:t> de </a:t>
            </a:r>
            <a:r>
              <a:rPr lang="en-US" dirty="0" err="1" smtClean="0"/>
              <a:t>toda</a:t>
            </a:r>
            <a:r>
              <a:rPr lang="en-US" dirty="0" smtClean="0"/>
              <a:t> </a:t>
            </a:r>
            <a:r>
              <a:rPr lang="en-US" dirty="0" err="1" smtClean="0"/>
              <a:t>classe</a:t>
            </a:r>
            <a:r>
              <a:rPr lang="en-US" dirty="0" smtClean="0"/>
              <a:t> de </a:t>
            </a:r>
            <a:r>
              <a:rPr lang="en-US" dirty="0" err="1" smtClean="0"/>
              <a:t>documentos</a:t>
            </a:r>
            <a:r>
              <a:rPr lang="en-US" dirty="0" smtClean="0"/>
              <a:t> e </a:t>
            </a:r>
            <a:r>
              <a:rPr lang="en-US" dirty="0" err="1" smtClean="0"/>
              <a:t>textos</a:t>
            </a:r>
            <a:r>
              <a:rPr lang="en-US" dirty="0" smtClean="0"/>
              <a:t> (material </a:t>
            </a:r>
            <a:r>
              <a:rPr lang="en-US" dirty="0" err="1" smtClean="0"/>
              <a:t>oriundo</a:t>
            </a:r>
            <a:r>
              <a:rPr lang="en-US" dirty="0" smtClean="0"/>
              <a:t> de </a:t>
            </a:r>
            <a:r>
              <a:rPr lang="en-US" dirty="0" err="1" smtClean="0"/>
              <a:t>comunicação</a:t>
            </a:r>
            <a:r>
              <a:rPr lang="en-US" dirty="0" smtClean="0"/>
              <a:t> verbal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não</a:t>
            </a:r>
            <a:r>
              <a:rPr lang="en-US" dirty="0" smtClean="0"/>
              <a:t>-verbal);</a:t>
            </a:r>
          </a:p>
          <a:p>
            <a:pPr marL="0" indent="0" algn="just">
              <a:buNone/>
            </a:pPr>
            <a:endParaRPr lang="en-US" dirty="0" smtClean="0"/>
          </a:p>
          <a:p>
            <a:pPr algn="just">
              <a:buFontTx/>
              <a:buChar char="-"/>
            </a:pPr>
            <a:r>
              <a:rPr lang="en-US" dirty="0" err="1" smtClean="0"/>
              <a:t>Ajuda</a:t>
            </a:r>
            <a:r>
              <a:rPr lang="en-US" dirty="0" smtClean="0"/>
              <a:t> a </a:t>
            </a:r>
            <a:r>
              <a:rPr lang="en-US" dirty="0" err="1" smtClean="0"/>
              <a:t>reinterpretar</a:t>
            </a:r>
            <a:r>
              <a:rPr lang="en-US" dirty="0" smtClean="0"/>
              <a:t> as </a:t>
            </a:r>
            <a:r>
              <a:rPr lang="en-US" dirty="0" err="1" smtClean="0"/>
              <a:t>mensagens</a:t>
            </a:r>
            <a:r>
              <a:rPr lang="en-US" dirty="0" smtClean="0"/>
              <a:t> e a </a:t>
            </a:r>
            <a:r>
              <a:rPr lang="en-US" dirty="0" err="1" smtClean="0"/>
              <a:t>compreender</a:t>
            </a:r>
            <a:r>
              <a:rPr lang="en-US" dirty="0" smtClean="0"/>
              <a:t> </a:t>
            </a:r>
            <a:r>
              <a:rPr lang="en-US" dirty="0" err="1" smtClean="0"/>
              <a:t>seus</a:t>
            </a:r>
            <a:r>
              <a:rPr lang="en-US" dirty="0" smtClean="0"/>
              <a:t> </a:t>
            </a:r>
            <a:r>
              <a:rPr lang="en-US" dirty="0" err="1" smtClean="0"/>
              <a:t>significados</a:t>
            </a:r>
            <a:r>
              <a:rPr lang="en-US" dirty="0" smtClean="0"/>
              <a:t> </a:t>
            </a:r>
            <a:r>
              <a:rPr lang="en-US" dirty="0" err="1" smtClean="0"/>
              <a:t>em</a:t>
            </a:r>
            <a:r>
              <a:rPr lang="en-US" dirty="0" smtClean="0"/>
              <a:t> um </a:t>
            </a:r>
            <a:r>
              <a:rPr lang="en-US" dirty="0" err="1" smtClean="0"/>
              <a:t>nível</a:t>
            </a:r>
            <a:r>
              <a:rPr lang="en-US" dirty="0" smtClean="0"/>
              <a:t> </a:t>
            </a:r>
            <a:r>
              <a:rPr lang="en-US" dirty="0" err="1" smtClean="0"/>
              <a:t>além</a:t>
            </a:r>
            <a:r>
              <a:rPr lang="en-US" dirty="0" smtClean="0"/>
              <a:t> da </a:t>
            </a:r>
            <a:r>
              <a:rPr lang="en-US" dirty="0" err="1" smtClean="0"/>
              <a:t>leitura</a:t>
            </a:r>
            <a:r>
              <a:rPr lang="en-US" dirty="0" smtClean="0"/>
              <a:t> </a:t>
            </a:r>
            <a:r>
              <a:rPr lang="en-US" dirty="0" err="1" smtClean="0"/>
              <a:t>comum</a:t>
            </a:r>
            <a:r>
              <a:rPr lang="en-US" dirty="0" smtClean="0"/>
              <a:t> (no campo das </a:t>
            </a:r>
            <a:r>
              <a:rPr lang="en-US" dirty="0" err="1" smtClean="0"/>
              <a:t>investigações</a:t>
            </a:r>
            <a:r>
              <a:rPr lang="en-US" dirty="0" smtClean="0"/>
              <a:t> </a:t>
            </a:r>
            <a:r>
              <a:rPr lang="en-US" dirty="0" err="1" smtClean="0"/>
              <a:t>sociais</a:t>
            </a:r>
            <a:r>
              <a:rPr lang="en-US" dirty="0" smtClean="0"/>
              <a:t>)</a:t>
            </a:r>
          </a:p>
          <a:p>
            <a:pPr>
              <a:buFontTx/>
              <a:buChar char="-"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33774733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51520" y="332656"/>
            <a:ext cx="8640960" cy="6264696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err="1" smtClean="0">
                <a:solidFill>
                  <a:srgbClr val="C00000"/>
                </a:solidFill>
              </a:rPr>
              <a:t>Abordagem</a:t>
            </a:r>
            <a:r>
              <a:rPr lang="en-US" dirty="0" smtClean="0">
                <a:solidFill>
                  <a:srgbClr val="C00000"/>
                </a:solidFill>
              </a:rPr>
              <a:t> </a:t>
            </a:r>
            <a:r>
              <a:rPr lang="en-US" dirty="0" err="1" smtClean="0">
                <a:solidFill>
                  <a:srgbClr val="C00000"/>
                </a:solidFill>
              </a:rPr>
              <a:t>indutiva-construtiva</a:t>
            </a:r>
            <a:endParaRPr lang="en-US" dirty="0" smtClean="0">
              <a:solidFill>
                <a:srgbClr val="C00000"/>
              </a:solidFill>
            </a:endParaRPr>
          </a:p>
          <a:p>
            <a:pPr marL="0" indent="0" algn="ctr">
              <a:buNone/>
            </a:pPr>
            <a:endParaRPr lang="en-US" dirty="0" smtClean="0"/>
          </a:p>
          <a:p>
            <a:pPr marL="0" indent="0" algn="just">
              <a:buNone/>
            </a:pPr>
            <a:r>
              <a:rPr lang="en-US" dirty="0" err="1" smtClean="0"/>
              <a:t>Finalidade</a:t>
            </a:r>
            <a:r>
              <a:rPr lang="en-US" dirty="0" smtClean="0"/>
              <a:t> </a:t>
            </a:r>
            <a:r>
              <a:rPr lang="en-US" dirty="0" err="1" smtClean="0"/>
              <a:t>não</a:t>
            </a:r>
            <a:r>
              <a:rPr lang="en-US" dirty="0" smtClean="0"/>
              <a:t> é </a:t>
            </a:r>
            <a:r>
              <a:rPr lang="en-US" dirty="0" err="1" smtClean="0"/>
              <a:t>generalizar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testar</a:t>
            </a:r>
            <a:r>
              <a:rPr lang="en-US" dirty="0" smtClean="0"/>
              <a:t> </a:t>
            </a:r>
            <a:r>
              <a:rPr lang="en-US" dirty="0" err="1" smtClean="0"/>
              <a:t>hipóteses</a:t>
            </a:r>
            <a:r>
              <a:rPr lang="en-US" dirty="0" smtClean="0"/>
              <a:t>, mas </a:t>
            </a:r>
            <a:r>
              <a:rPr lang="en-US" dirty="0" err="1" smtClean="0"/>
              <a:t>construir</a:t>
            </a:r>
            <a:r>
              <a:rPr lang="en-US" dirty="0" smtClean="0"/>
              <a:t>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compreensão</a:t>
            </a:r>
            <a:r>
              <a:rPr lang="en-US" dirty="0" smtClean="0"/>
              <a:t> dos </a:t>
            </a:r>
            <a:r>
              <a:rPr lang="en-US" dirty="0" err="1" smtClean="0"/>
              <a:t>fenômenos</a:t>
            </a:r>
            <a:r>
              <a:rPr lang="en-US" dirty="0" smtClean="0"/>
              <a:t> </a:t>
            </a:r>
            <a:r>
              <a:rPr lang="en-US" dirty="0" err="1" smtClean="0"/>
              <a:t>investigados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r>
              <a:rPr lang="en-US" dirty="0" smtClean="0"/>
              <a:t>Parte dos dados, </a:t>
            </a:r>
            <a:r>
              <a:rPr lang="en-US" dirty="0" err="1" smtClean="0"/>
              <a:t>construindo</a:t>
            </a:r>
            <a:r>
              <a:rPr lang="en-US" dirty="0" smtClean="0"/>
              <a:t> as </a:t>
            </a:r>
            <a:r>
              <a:rPr lang="en-US" dirty="0" err="1" smtClean="0"/>
              <a:t>categorias</a:t>
            </a:r>
            <a:r>
              <a:rPr lang="en-US" dirty="0" smtClean="0"/>
              <a:t> a </a:t>
            </a:r>
            <a:r>
              <a:rPr lang="en-US" dirty="0" err="1" smtClean="0"/>
              <a:t>partir</a:t>
            </a:r>
            <a:r>
              <a:rPr lang="en-US" dirty="0" smtClean="0"/>
              <a:t> deles e a </a:t>
            </a:r>
            <a:r>
              <a:rPr lang="en-US" dirty="0" err="1" smtClean="0"/>
              <a:t>teoria</a:t>
            </a:r>
            <a:r>
              <a:rPr lang="en-US" dirty="0" smtClean="0"/>
              <a:t> a </a:t>
            </a:r>
            <a:r>
              <a:rPr lang="en-US" dirty="0" err="1" smtClean="0"/>
              <a:t>partir</a:t>
            </a:r>
            <a:r>
              <a:rPr lang="en-US" dirty="0" smtClean="0"/>
              <a:t> das </a:t>
            </a:r>
            <a:r>
              <a:rPr lang="en-US" dirty="0" err="1" smtClean="0"/>
              <a:t>categorias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r>
              <a:rPr lang="en-US" dirty="0" smtClean="0"/>
              <a:t>O rigor  e </a:t>
            </a:r>
            <a:r>
              <a:rPr lang="en-US" dirty="0" err="1" smtClean="0"/>
              <a:t>cientificidade</a:t>
            </a:r>
            <a:r>
              <a:rPr lang="en-US" dirty="0" smtClean="0"/>
              <a:t> </a:t>
            </a:r>
            <a:r>
              <a:rPr lang="en-US" dirty="0" err="1" smtClean="0"/>
              <a:t>nesta</a:t>
            </a:r>
            <a:r>
              <a:rPr lang="en-US" dirty="0" smtClean="0"/>
              <a:t> </a:t>
            </a:r>
            <a:r>
              <a:rPr lang="en-US" dirty="0" err="1" smtClean="0"/>
              <a:t>perspectiva</a:t>
            </a:r>
            <a:r>
              <a:rPr lang="en-US" dirty="0" smtClean="0"/>
              <a:t> </a:t>
            </a:r>
            <a:r>
              <a:rPr lang="en-US" dirty="0" err="1" smtClean="0"/>
              <a:t>necessita</a:t>
            </a:r>
            <a:r>
              <a:rPr lang="en-US" dirty="0" smtClean="0"/>
              <a:t>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construído</a:t>
            </a:r>
            <a:r>
              <a:rPr lang="en-US" dirty="0" smtClean="0"/>
              <a:t> </a:t>
            </a:r>
            <a:r>
              <a:rPr lang="en-US" dirty="0" err="1" smtClean="0"/>
              <a:t>ao</a:t>
            </a:r>
            <a:r>
              <a:rPr lang="en-US" dirty="0" smtClean="0"/>
              <a:t> </a:t>
            </a:r>
            <a:r>
              <a:rPr lang="en-US" dirty="0" err="1" smtClean="0"/>
              <a:t>longo</a:t>
            </a:r>
            <a:r>
              <a:rPr lang="en-US" dirty="0" smtClean="0"/>
              <a:t> do </a:t>
            </a:r>
            <a:r>
              <a:rPr lang="en-US" dirty="0" err="1" smtClean="0"/>
              <a:t>processo</a:t>
            </a:r>
            <a:r>
              <a:rPr lang="en-US" dirty="0" smtClean="0"/>
              <a:t>, </a:t>
            </a:r>
            <a:r>
              <a:rPr lang="en-US" dirty="0" err="1" smtClean="0"/>
              <a:t>não</a:t>
            </a:r>
            <a:r>
              <a:rPr lang="en-US" dirty="0" smtClean="0"/>
              <a:t> </a:t>
            </a:r>
            <a:r>
              <a:rPr lang="en-US" dirty="0" err="1" smtClean="0"/>
              <a:t>podendo</a:t>
            </a:r>
            <a:r>
              <a:rPr lang="en-US" dirty="0" smtClean="0"/>
              <a:t>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garantido</a:t>
            </a:r>
            <a:r>
              <a:rPr lang="en-US" dirty="0" smtClean="0"/>
              <a:t> de </a:t>
            </a:r>
            <a:r>
              <a:rPr lang="en-US" dirty="0" err="1" smtClean="0"/>
              <a:t>antemão</a:t>
            </a:r>
            <a:r>
              <a:rPr lang="en-US" dirty="0" smtClean="0"/>
              <a:t>.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05924355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4"/>
          <p:cNvSpPr>
            <a:spLocks noChangeArrowheads="1"/>
          </p:cNvSpPr>
          <p:nvPr/>
        </p:nvSpPr>
        <p:spPr bwMode="auto">
          <a:xfrm>
            <a:off x="1835150" y="260350"/>
            <a:ext cx="5400675" cy="7318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pPr>
              <a:tabLst>
                <a:tab pos="2492375" algn="l"/>
                <a:tab pos="2879725" algn="ctr"/>
              </a:tabLst>
            </a:pPr>
            <a:r>
              <a:rPr lang="pt-BR" sz="1200" b="1">
                <a:ea typeface="Times New Roman" pitchFamily="18" charset="0"/>
                <a:cs typeface="Arial" charset="0"/>
              </a:rPr>
              <a:t>	Quadro 3</a:t>
            </a:r>
            <a:endParaRPr lang="pt-BR" sz="900">
              <a:ea typeface="Times New Roman" pitchFamily="18" charset="0"/>
              <a:cs typeface="Arial" charset="0"/>
            </a:endParaRPr>
          </a:p>
          <a:p>
            <a:pPr eaLnBrk="0" hangingPunct="0">
              <a:tabLst>
                <a:tab pos="2492375" algn="l"/>
                <a:tab pos="2879725" algn="ctr"/>
              </a:tabLst>
            </a:pPr>
            <a:r>
              <a:rPr lang="pt-BR" sz="1200" b="1">
                <a:ea typeface="Times New Roman" pitchFamily="18" charset="0"/>
                <a:cs typeface="Arial" charset="0"/>
              </a:rPr>
              <a:t>Categoria de análise: seleção do material didático</a:t>
            </a:r>
            <a:endParaRPr lang="pt-BR" sz="900">
              <a:ea typeface="Times New Roman" pitchFamily="18" charset="0"/>
              <a:cs typeface="Arial" charset="0"/>
            </a:endParaRPr>
          </a:p>
          <a:p>
            <a:pPr eaLnBrk="0" hangingPunct="0">
              <a:tabLst>
                <a:tab pos="2492375" algn="l"/>
                <a:tab pos="2879725" algn="ctr"/>
              </a:tabLst>
            </a:pPr>
            <a:endParaRPr lang="pt-BR">
              <a:ea typeface="Times New Roman" pitchFamily="18" charset="0"/>
              <a:cs typeface="Arial" charset="0"/>
            </a:endParaRPr>
          </a:p>
        </p:txBody>
      </p:sp>
      <p:graphicFrame>
        <p:nvGraphicFramePr>
          <p:cNvPr id="72008" name="Group 328"/>
          <p:cNvGraphicFramePr>
            <a:graphicFrameLocks noGrp="1"/>
          </p:cNvGraphicFramePr>
          <p:nvPr/>
        </p:nvGraphicFramePr>
        <p:xfrm>
          <a:off x="971550" y="836613"/>
          <a:ext cx="7704138" cy="5164360"/>
        </p:xfrm>
        <a:graphic>
          <a:graphicData uri="http://schemas.openxmlformats.org/drawingml/2006/table">
            <a:tbl>
              <a:tblPr/>
              <a:tblGrid>
                <a:gridCol w="906463"/>
                <a:gridCol w="1660525"/>
                <a:gridCol w="550862"/>
                <a:gridCol w="584200"/>
                <a:gridCol w="1206500"/>
                <a:gridCol w="2795588"/>
              </a:tblGrid>
              <a:tr h="866722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Entrevistado    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Conhece Mat.Didático/LI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para o PROEJA/EJA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3"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Tem livro, apostila 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ou Mat.Didático pronto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Como escolhe o Mat. Didático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6195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Sm  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 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Prepara à medida que trabalha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812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1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089025" algn="l"/>
                        </a:tabLst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x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Cadastrou-se em site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812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2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x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Escolhe em livros textos básicos e com assuntos atrativos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812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3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x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Aproveitou atividades de livros/ gramática tradicional básica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22909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5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Já viu alguma coisa, mas nunca usou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x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x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Monta apostila por bimestre, textos e gramática. Apostila contém mais exercícios para fazerem em casa.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812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6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x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Trabalha material bem básico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0041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7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x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pt-BR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Seleciona material voltado para a série. Leva Xerox, e usa o quadro para exercícios.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5666" name="Rectangle 314"/>
          <p:cNvSpPr>
            <a:spLocks noChangeArrowheads="1"/>
          </p:cNvSpPr>
          <p:nvPr/>
        </p:nvSpPr>
        <p:spPr bwMode="auto">
          <a:xfrm>
            <a:off x="971550" y="6021388"/>
            <a:ext cx="2201863" cy="5349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r>
              <a:rPr lang="pt-BR" sz="1100">
                <a:ea typeface="Times New Roman" pitchFamily="18" charset="0"/>
                <a:cs typeface="Arial" charset="0"/>
              </a:rPr>
              <a:t>Fonte: Dados da pesquisa, 2010</a:t>
            </a:r>
            <a:endParaRPr lang="pt-BR" sz="900">
              <a:ea typeface="Times New Roman" pitchFamily="18" charset="0"/>
              <a:cs typeface="Arial" charset="0"/>
            </a:endParaRPr>
          </a:p>
          <a:p>
            <a:pPr eaLnBrk="0" hangingPunct="0"/>
            <a:endParaRPr lang="pt-BR">
              <a:ea typeface="Times New Roman" pitchFamily="18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825551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pt-BR" sz="3200" b="1" smtClean="0"/>
              <a:t>APRESENTAÇÃO DOS DADOS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41438"/>
            <a:ext cx="8507413" cy="511175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pt-BR" sz="2400" smtClean="0"/>
              <a:t>Tais experiências, salvo exceções, não conseguiram se traduzir em material didático específico voltado para a educação de jovens e adultos, em especial para além do processo alfabetizador. (Parecer CNE/CEB nº 11/2000, p.59) </a:t>
            </a:r>
          </a:p>
          <a:p>
            <a:pPr eaLnBrk="1" hangingPunct="1">
              <a:lnSpc>
                <a:spcPct val="90000"/>
              </a:lnSpc>
            </a:pPr>
            <a:r>
              <a:rPr lang="pt-BR" sz="2400" smtClean="0"/>
              <a:t>O primeiro conjunto de condições – aquelas ligadas a fatores de ordem econômica e tecnológica – decorre do fato (freqüentemente esquecido) de que os impressos didáticos são uma </a:t>
            </a:r>
            <a:r>
              <a:rPr lang="pt-BR" sz="2400" i="1" smtClean="0"/>
              <a:t>mercadoria </a:t>
            </a:r>
            <a:r>
              <a:rPr lang="pt-BR" sz="2400" smtClean="0"/>
              <a:t>e que, conseqüentemente,  sua produção, circulação e utilização são regidas por uma infra-estrutura organizada em torno das possibilidades materiais, técnicas, instrucionais e comerciais de uma determinada sociedade, num determinado momento de sua história. (BATISTA, 1999, p.554) </a:t>
            </a:r>
          </a:p>
        </p:txBody>
      </p:sp>
    </p:spTree>
    <p:extLst>
      <p:ext uri="{BB962C8B-B14F-4D97-AF65-F5344CB8AC3E}">
        <p14:creationId xmlns:p14="http://schemas.microsoft.com/office/powerpoint/2010/main" val="1909865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pt-BR" sz="3200" b="1" smtClean="0"/>
              <a:t>APRESENTAÇÃO DOS DADOS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96975"/>
            <a:ext cx="8229600" cy="5327650"/>
          </a:xfrm>
        </p:spPr>
        <p:txBody>
          <a:bodyPr/>
          <a:lstStyle/>
          <a:p>
            <a:pPr eaLnBrk="1" hangingPunct="1"/>
            <a:r>
              <a:rPr lang="pt-BR" sz="2800" smtClean="0"/>
              <a:t>Uso de materiais do ensino regular, não raro sem as necessárias adequações, constituindo-se tão somente por uma redução de conteúdos:</a:t>
            </a:r>
          </a:p>
          <a:p>
            <a:pPr eaLnBrk="1" hangingPunct="1"/>
            <a:r>
              <a:rPr lang="pt-BR" sz="2800" smtClean="0"/>
              <a:t>É, eu pego o material voltado mesmo pra 6ª série, faço uma seleção, que é coisa... é muito pouco, não dá pra gente dar quase nada.(prof.7)</a:t>
            </a:r>
          </a:p>
          <a:p>
            <a:pPr eaLnBrk="1" hangingPunct="1"/>
            <a:r>
              <a:rPr lang="pt-BR" sz="2800" smtClean="0"/>
              <a:t>Como eu trabalho com eles, então. Só o básico mesmo: cumprimentos, né, é... os numerais, cores, verbo to be, e alguns exercícios que eu vou tirando assim, que eu acho interessante... (prof.6) </a:t>
            </a:r>
          </a:p>
          <a:p>
            <a:pPr eaLnBrk="1" hangingPunct="1"/>
            <a:endParaRPr lang="pt-BR" sz="2800" smtClean="0"/>
          </a:p>
        </p:txBody>
      </p:sp>
    </p:spTree>
    <p:extLst>
      <p:ext uri="{BB962C8B-B14F-4D97-AF65-F5344CB8AC3E}">
        <p14:creationId xmlns:p14="http://schemas.microsoft.com/office/powerpoint/2010/main" val="33941986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544"/>
          <p:cNvSpPr>
            <a:spLocks noChangeArrowheads="1"/>
          </p:cNvSpPr>
          <p:nvPr/>
        </p:nvSpPr>
        <p:spPr bwMode="auto">
          <a:xfrm>
            <a:off x="0" y="6815138"/>
            <a:ext cx="18415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pt-BR" sz="900" smtClean="0">
                <a:solidFill>
                  <a:srgbClr val="000000"/>
                </a:solidFill>
              </a:rPr>
              <a:t/>
            </a:r>
            <a:br>
              <a:rPr lang="pt-BR" sz="900" smtClean="0">
                <a:solidFill>
                  <a:srgbClr val="000000"/>
                </a:solidFill>
              </a:rPr>
            </a:br>
            <a:endParaRPr lang="pt-BR" smtClean="0">
              <a:solidFill>
                <a:srgbClr val="000000"/>
              </a:solidFill>
            </a:endParaRPr>
          </a:p>
        </p:txBody>
      </p:sp>
      <p:sp>
        <p:nvSpPr>
          <p:cNvPr id="20483" name="Rectangle 545"/>
          <p:cNvSpPr>
            <a:spLocks noChangeArrowheads="1"/>
          </p:cNvSpPr>
          <p:nvPr/>
        </p:nvSpPr>
        <p:spPr bwMode="auto">
          <a:xfrm>
            <a:off x="0" y="7318375"/>
            <a:ext cx="3017838" cy="7938"/>
          </a:xfrm>
          <a:prstGeom prst="rect">
            <a:avLst/>
          </a:prstGeom>
          <a:solidFill>
            <a:srgbClr val="0000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pt-BR" smtClean="0">
              <a:solidFill>
                <a:srgbClr val="000000"/>
              </a:solidFill>
            </a:endParaRPr>
          </a:p>
        </p:txBody>
      </p:sp>
      <p:sp>
        <p:nvSpPr>
          <p:cNvPr id="20484" name="Rectangle 546">
            <a:hlinkClick r:id="" action="ppaction://noaction"/>
          </p:cNvPr>
          <p:cNvSpPr>
            <a:spLocks noChangeArrowheads="1"/>
          </p:cNvSpPr>
          <p:nvPr/>
        </p:nvSpPr>
        <p:spPr bwMode="auto">
          <a:xfrm>
            <a:off x="0" y="7326313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pt-BR" smtClean="0">
              <a:solidFill>
                <a:srgbClr val="000000"/>
              </a:solidFill>
            </a:endParaRPr>
          </a:p>
        </p:txBody>
      </p:sp>
      <p:sp>
        <p:nvSpPr>
          <p:cNvPr id="20486" name="Rectangle 558"/>
          <p:cNvSpPr>
            <a:spLocks noChangeArrowheads="1"/>
          </p:cNvSpPr>
          <p:nvPr/>
        </p:nvSpPr>
        <p:spPr bwMode="auto">
          <a:xfrm>
            <a:off x="-4479925" y="-1906588"/>
            <a:ext cx="3106737" cy="7318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pt-BR" sz="1200" b="1" smtClean="0">
                <a:solidFill>
                  <a:srgbClr val="000000"/>
                </a:solidFill>
                <a:ea typeface="Times New Roman" pitchFamily="18" charset="0"/>
                <a:cs typeface="Arial" charset="0"/>
              </a:rPr>
              <a:t>Quadro 1</a:t>
            </a:r>
            <a:endParaRPr lang="pt-BR" sz="900" smtClean="0">
              <a:solidFill>
                <a:srgbClr val="000000"/>
              </a:solidFill>
              <a:ea typeface="Times New Roman" pitchFamily="18" charset="0"/>
              <a:cs typeface="Arial" charset="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pt-BR" sz="1200" b="1" smtClean="0">
                <a:solidFill>
                  <a:srgbClr val="000000"/>
                </a:solidFill>
                <a:ea typeface="Times New Roman" pitchFamily="18" charset="0"/>
                <a:cs typeface="Arial" charset="0"/>
              </a:rPr>
              <a:t>Categoria de análise: perfil do professor</a:t>
            </a:r>
            <a:endParaRPr lang="pt-BR" sz="900" smtClean="0">
              <a:solidFill>
                <a:srgbClr val="000000"/>
              </a:solidFill>
              <a:ea typeface="Times New Roman" pitchFamily="18" charset="0"/>
              <a:cs typeface="Arial" charset="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pt-BR" smtClean="0">
              <a:solidFill>
                <a:srgbClr val="000000"/>
              </a:solidFill>
              <a:ea typeface="Times New Roman" pitchFamily="18" charset="0"/>
              <a:cs typeface="Arial" charset="0"/>
            </a:endParaRPr>
          </a:p>
        </p:txBody>
      </p:sp>
      <p:graphicFrame>
        <p:nvGraphicFramePr>
          <p:cNvPr id="95325" name="Group 1117"/>
          <p:cNvGraphicFramePr>
            <a:graphicFrameLocks noGrp="1"/>
          </p:cNvGraphicFramePr>
          <p:nvPr/>
        </p:nvGraphicFramePr>
        <p:xfrm>
          <a:off x="250825" y="981075"/>
          <a:ext cx="8569325" cy="5535613"/>
        </p:xfrm>
        <a:graphic>
          <a:graphicData uri="http://schemas.openxmlformats.org/drawingml/2006/table">
            <a:tbl>
              <a:tblPr/>
              <a:tblGrid>
                <a:gridCol w="873125"/>
                <a:gridCol w="1190625"/>
                <a:gridCol w="1031875"/>
                <a:gridCol w="1109663"/>
                <a:gridCol w="714375"/>
                <a:gridCol w="635000"/>
                <a:gridCol w="714375"/>
                <a:gridCol w="635000"/>
                <a:gridCol w="635000"/>
                <a:gridCol w="1030287"/>
              </a:tblGrid>
              <a:tr h="160346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Entrevistado</a:t>
                      </a:r>
                      <a:endParaRPr kumimoji="0" lang="pt-B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Curso de Graduação</a:t>
                      </a:r>
                      <a:endParaRPr kumimoji="0" lang="pt-B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Local de formação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Curso de Pós-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Graduação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Tempo de profissão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Tempo de EJA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Tempo de PROEJA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Conhecimento da                     Modalidade anterior   ao cargo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Estudou EJA na                                                                                              Graduação?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Cargo ocupado na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Instituição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2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1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 inf.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1992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 inf.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Inclusão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24 anos 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  </a:t>
                      </a:r>
                      <a:r>
                        <a:rPr kumimoji="0" lang="pt-BR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anos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1ª exp.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EJA / alfab.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 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efeti vo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01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2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Letras Port/ Ing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2003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Fac. Partic. Juiz de Fora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Mest. Literatura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2008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 anos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 </a:t>
                      </a:r>
                      <a:r>
                        <a:rPr kumimoji="0" lang="pt-BR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anos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1ª exp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EJA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substituto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01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3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Letras Port/ Ing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2007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UFJF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Mest. Port.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2009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 anos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-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1ª exp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substituto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01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4</a:t>
                      </a:r>
                      <a:r>
                        <a:rPr kumimoji="0" lang="pt-BR" sz="1200" b="0" i="0" u="none" strike="noStrike" cap="none" normalizeH="0" baseline="3000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  <a:hlinkClick r:id="" action="ppaction://noaction"/>
                        </a:rPr>
                        <a:t>[1]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Letras Port/ Ing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Univiçosa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PG – Psicope dagogia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22 anos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 </a:t>
                      </a:r>
                      <a:r>
                        <a:rPr kumimoji="0" lang="pt-BR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anos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1ª exp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EJA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efeti vo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2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5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Letras Port/ Ing 2003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UNIPAC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PG – Port 2005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 anos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-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anos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Convidado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01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6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Letras Port/ Ing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1999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Fac. Partic. Ponte Nova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PG – Port/Lit. 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PG - Inspeção</a:t>
                      </a: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 anos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-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1ª exp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  ?</a:t>
                      </a:r>
                      <a:r>
                        <a:rPr kumimoji="0" lang="pt-BR" sz="1200" b="0" i="0" u="none" strike="noStrike" cap="none" normalizeH="0" baseline="3000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  <a:hlinkClick r:id="" action="ppaction://noaction"/>
                        </a:rPr>
                        <a:t>[2]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designado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2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Prof. 7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Letras Port/ Ing 2002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UFV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 fez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 anos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  <a:endParaRPr kumimoji="0" lang="pt-B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anos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1ª exp.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Sim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Não</a:t>
                      </a:r>
                      <a:endParaRPr kumimoji="0" lang="pt-BR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Prof. </a:t>
                      </a:r>
                      <a:r>
                        <a:rPr kumimoji="0" lang="pt-BR" sz="12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efeti</a:t>
                      </a:r>
                      <a:r>
                        <a:rPr kumimoji="0" lang="pt-BR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</a:t>
                      </a:r>
                      <a:r>
                        <a:rPr kumimoji="0" lang="pt-BR" sz="12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vo</a:t>
                      </a:r>
                      <a:endParaRPr kumimoji="0" lang="pt-B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0588" name="Rectangle 1090"/>
          <p:cNvSpPr>
            <a:spLocks noChangeArrowheads="1"/>
          </p:cNvSpPr>
          <p:nvPr/>
        </p:nvSpPr>
        <p:spPr bwMode="auto">
          <a:xfrm>
            <a:off x="-4479925" y="7399338"/>
            <a:ext cx="2201862" cy="809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571500" algn="l"/>
              </a:tabLst>
            </a:pPr>
            <a:r>
              <a:rPr lang="pt-BR" sz="1100" smtClean="0">
                <a:solidFill>
                  <a:srgbClr val="000000"/>
                </a:solidFill>
                <a:ea typeface="Times New Roman" pitchFamily="18" charset="0"/>
                <a:cs typeface="Arial" charset="0"/>
              </a:rPr>
              <a:t>Fonte: Dados da pesquisa, 2010</a:t>
            </a:r>
            <a:endParaRPr lang="pt-BR" sz="900" smtClean="0">
              <a:solidFill>
                <a:srgbClr val="000000"/>
              </a:solidFill>
              <a:ea typeface="Times New Roman" pitchFamily="18" charset="0"/>
              <a:cs typeface="Arial" charset="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" algn="l"/>
              </a:tabLst>
            </a:pPr>
            <a:r>
              <a:rPr lang="pt-BR" smtClean="0">
                <a:solidFill>
                  <a:srgbClr val="000000"/>
                </a:solidFill>
                <a:ea typeface="Times New Roman" pitchFamily="18" charset="0"/>
                <a:cs typeface="Arial" charset="0"/>
              </a:rPr>
              <a:t/>
            </a:r>
            <a:br>
              <a:rPr lang="pt-BR" smtClean="0">
                <a:solidFill>
                  <a:srgbClr val="000000"/>
                </a:solidFill>
                <a:ea typeface="Times New Roman" pitchFamily="18" charset="0"/>
                <a:cs typeface="Arial" charset="0"/>
              </a:rPr>
            </a:br>
            <a:endParaRPr lang="pt-BR" smtClean="0">
              <a:solidFill>
                <a:srgbClr val="000000"/>
              </a:solidFill>
              <a:ea typeface="Times New Roman" pitchFamily="18" charset="0"/>
              <a:cs typeface="Arial" charset="0"/>
            </a:endParaRPr>
          </a:p>
        </p:txBody>
      </p:sp>
      <p:sp>
        <p:nvSpPr>
          <p:cNvPr id="20589" name="Rectangle 1091"/>
          <p:cNvSpPr>
            <a:spLocks noChangeArrowheads="1"/>
          </p:cNvSpPr>
          <p:nvPr/>
        </p:nvSpPr>
        <p:spPr bwMode="auto">
          <a:xfrm>
            <a:off x="-4479925" y="8208963"/>
            <a:ext cx="3017837" cy="7937"/>
          </a:xfrm>
          <a:prstGeom prst="rect">
            <a:avLst/>
          </a:prstGeom>
          <a:solidFill>
            <a:srgbClr val="0000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pt-BR" smtClean="0">
              <a:solidFill>
                <a:srgbClr val="000000"/>
              </a:solidFill>
            </a:endParaRPr>
          </a:p>
        </p:txBody>
      </p:sp>
      <p:sp>
        <p:nvSpPr>
          <p:cNvPr id="20590" name="Rectangle 1092"/>
          <p:cNvSpPr>
            <a:spLocks noChangeArrowheads="1"/>
          </p:cNvSpPr>
          <p:nvPr/>
        </p:nvSpPr>
        <p:spPr bwMode="auto">
          <a:xfrm>
            <a:off x="-4479925" y="8216900"/>
            <a:ext cx="18105438" cy="549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pt-BR" sz="1000" baseline="30000" smtClean="0">
                <a:solidFill>
                  <a:srgbClr val="000000"/>
                </a:solidFill>
                <a:ea typeface="Times New Roman" pitchFamily="18" charset="0"/>
                <a:cs typeface="Arial" charset="0"/>
                <a:hlinkClick r:id="" action="ppaction://noaction"/>
              </a:rPr>
              <a:t>[1]</a:t>
            </a:r>
            <a:r>
              <a:rPr lang="pt-BR" sz="1000" smtClean="0">
                <a:solidFill>
                  <a:srgbClr val="000000"/>
                </a:solidFill>
                <a:ea typeface="Times New Roman" pitchFamily="18" charset="0"/>
                <a:cs typeface="Arial" charset="0"/>
              </a:rPr>
              <a:t> Os dados relativos à experiência profissional do professor 4 com a modalidade EJA não foram considerados porque só ao final da entrevista é que ficou claro que o entrevistado não estava trabalhando com o PROEJA. Assim, não nos referiremos aos seus relatos de experiências anteriores com a EJA para discutir os dados coletados.</a:t>
            </a:r>
            <a:endParaRPr lang="pt-BR" sz="900" smtClean="0">
              <a:solidFill>
                <a:srgbClr val="000000"/>
              </a:solidFill>
              <a:ea typeface="Times New Roman" pitchFamily="18" charset="0"/>
              <a:cs typeface="Arial" charset="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pt-BR" sz="1000" baseline="30000" smtClean="0">
                <a:solidFill>
                  <a:srgbClr val="000000"/>
                </a:solidFill>
                <a:ea typeface="Times New Roman" pitchFamily="18" charset="0"/>
                <a:cs typeface="Arial" charset="0"/>
                <a:hlinkClick r:id="" action="ppaction://noaction"/>
              </a:rPr>
              <a:t>[2]</a:t>
            </a:r>
            <a:r>
              <a:rPr lang="pt-BR" sz="1000" smtClean="0">
                <a:solidFill>
                  <a:srgbClr val="000000"/>
                </a:solidFill>
                <a:ea typeface="Times New Roman" pitchFamily="18" charset="0"/>
                <a:cs typeface="Arial" charset="0"/>
              </a:rPr>
              <a:t> A interrogação indica que não houve resposta para esta questão.</a:t>
            </a:r>
            <a:endParaRPr lang="pt-BR" smtClean="0">
              <a:solidFill>
                <a:srgbClr val="000000"/>
              </a:solidFill>
              <a:ea typeface="Times New Roman" pitchFamily="18" charset="0"/>
              <a:cs typeface="Arial" charset="0"/>
            </a:endParaRPr>
          </a:p>
        </p:txBody>
      </p:sp>
      <p:sp>
        <p:nvSpPr>
          <p:cNvPr id="20591" name="Rectangle 1118"/>
          <p:cNvSpPr>
            <a:spLocks noChangeArrowheads="1"/>
          </p:cNvSpPr>
          <p:nvPr/>
        </p:nvSpPr>
        <p:spPr bwMode="auto">
          <a:xfrm>
            <a:off x="0" y="333375"/>
            <a:ext cx="45656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pt-BR" b="1" dirty="0" smtClean="0">
                <a:solidFill>
                  <a:srgbClr val="000000"/>
                </a:solidFill>
              </a:rPr>
              <a:t>Quadro 1</a:t>
            </a:r>
            <a:endParaRPr lang="pt-BR" dirty="0" smtClean="0">
              <a:solidFill>
                <a:srgbClr val="000000"/>
              </a:solidFill>
            </a:endParaRPr>
          </a:p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pt-BR" b="1" dirty="0" smtClean="0">
                <a:solidFill>
                  <a:srgbClr val="000000"/>
                </a:solidFill>
              </a:rPr>
              <a:t>Categoria de análise: perfil do professor</a:t>
            </a:r>
          </a:p>
        </p:txBody>
      </p:sp>
      <p:sp>
        <p:nvSpPr>
          <p:cNvPr id="20592" name="Rectangle 1119"/>
          <p:cNvSpPr>
            <a:spLocks noChangeArrowheads="1"/>
          </p:cNvSpPr>
          <p:nvPr/>
        </p:nvSpPr>
        <p:spPr bwMode="auto">
          <a:xfrm>
            <a:off x="250825" y="6491288"/>
            <a:ext cx="35496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pt-BR" smtClean="0">
                <a:solidFill>
                  <a:srgbClr val="000000"/>
                </a:solidFill>
              </a:rPr>
              <a:t>Fonte: Dados da pesquisa, 2010 </a:t>
            </a:r>
          </a:p>
        </p:txBody>
      </p:sp>
    </p:spTree>
    <p:extLst>
      <p:ext uri="{BB962C8B-B14F-4D97-AF65-F5344CB8AC3E}">
        <p14:creationId xmlns:p14="http://schemas.microsoft.com/office/powerpoint/2010/main" val="24126849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pt-BR" sz="3200" b="1" smtClean="0"/>
              <a:t>APRESENTAÇÃO DOS DADOS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68413"/>
            <a:ext cx="8229600" cy="5256212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pt-BR" sz="1800" smtClean="0"/>
              <a:t>Na verdade, é igual eu te falei: eu sou Professora de Língua Portuguesa e no próximo ano eu acredito que eu não vá continuar dando aula pro PROEJA. Mas eu não sei né, não é nada certo né, porque eu sou designada, não sou efetiva e cada ano também eu tô numa escola. Eu sou efetiva, sou efetivada no Estado, agora na Prefeitura não [...] (prof. 6)</a:t>
            </a:r>
          </a:p>
          <a:p>
            <a:pPr eaLnBrk="1" hangingPunct="1">
              <a:lnSpc>
                <a:spcPct val="80000"/>
              </a:lnSpc>
            </a:pPr>
            <a:endParaRPr lang="pt-BR" sz="1800" smtClean="0"/>
          </a:p>
          <a:p>
            <a:pPr eaLnBrk="1" hangingPunct="1">
              <a:lnSpc>
                <a:spcPct val="80000"/>
              </a:lnSpc>
            </a:pPr>
            <a:r>
              <a:rPr lang="pt-BR" sz="1800" smtClean="0"/>
              <a:t>Francamente eu não me lembro de ter estudado sobre isso na graduação. (prof. 2)</a:t>
            </a:r>
          </a:p>
          <a:p>
            <a:pPr eaLnBrk="1" hangingPunct="1">
              <a:lnSpc>
                <a:spcPct val="80000"/>
              </a:lnSpc>
            </a:pPr>
            <a:endParaRPr lang="pt-BR" sz="1800" smtClean="0"/>
          </a:p>
          <a:p>
            <a:pPr eaLnBrk="1" hangingPunct="1">
              <a:lnSpc>
                <a:spcPct val="80000"/>
              </a:lnSpc>
            </a:pPr>
            <a:r>
              <a:rPr lang="pt-BR" sz="1800" smtClean="0"/>
              <a:t>Não, não na graduação não. Na graduação não tinha na... Nada especificado. Eu dou aula, por exemplo, pra educação infantil também, pra criança, e também não vi nada ...nada diferente.Na graduação,não.(prof. 7)</a:t>
            </a:r>
          </a:p>
          <a:p>
            <a:pPr eaLnBrk="1" hangingPunct="1">
              <a:lnSpc>
                <a:spcPct val="80000"/>
              </a:lnSpc>
            </a:pPr>
            <a:endParaRPr lang="pt-BR" sz="1800" smtClean="0"/>
          </a:p>
          <a:p>
            <a:pPr eaLnBrk="1" hangingPunct="1">
              <a:lnSpc>
                <a:spcPct val="80000"/>
              </a:lnSpc>
            </a:pPr>
            <a:r>
              <a:rPr lang="pt-BR" sz="1800" smtClean="0"/>
              <a:t>A EJA também ainda continua ausente dos currículos de formação inicial dos professores na maioria das Instituições de Ensino Superior - IES (98,5% das IES não trabalham com EJA na formação inicial). A oferta é ainda pequena diante de uma expansiva demanda de jovens e adultos que buscam a escola. (Guia do PNLA,2010)</a:t>
            </a:r>
          </a:p>
          <a:p>
            <a:pPr eaLnBrk="1" hangingPunct="1">
              <a:lnSpc>
                <a:spcPct val="80000"/>
              </a:lnSpc>
            </a:pPr>
            <a:endParaRPr lang="pt-BR" sz="1600" smtClean="0"/>
          </a:p>
        </p:txBody>
      </p:sp>
    </p:spTree>
    <p:extLst>
      <p:ext uri="{BB962C8B-B14F-4D97-AF65-F5344CB8AC3E}">
        <p14:creationId xmlns:p14="http://schemas.microsoft.com/office/powerpoint/2010/main" val="19940520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REFERÊNCIAS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MORAES, </a:t>
            </a:r>
            <a:r>
              <a:rPr lang="en-US" dirty="0" err="1" smtClean="0"/>
              <a:t>Roque</a:t>
            </a:r>
            <a:r>
              <a:rPr lang="en-US" dirty="0" smtClean="0"/>
              <a:t>. </a:t>
            </a:r>
            <a:r>
              <a:rPr lang="en-US" dirty="0" err="1" smtClean="0"/>
              <a:t>Análise</a:t>
            </a:r>
            <a:r>
              <a:rPr lang="en-US" dirty="0" smtClean="0"/>
              <a:t> de </a:t>
            </a:r>
            <a:r>
              <a:rPr lang="en-US" dirty="0" err="1" smtClean="0"/>
              <a:t>conteúdo</a:t>
            </a:r>
            <a:r>
              <a:rPr lang="en-US" dirty="0" smtClean="0"/>
              <a:t>. </a:t>
            </a:r>
            <a:r>
              <a:rPr lang="en-US" i="1" dirty="0" err="1" smtClean="0"/>
              <a:t>Revista</a:t>
            </a:r>
            <a:r>
              <a:rPr lang="en-US" i="1" dirty="0" smtClean="0"/>
              <a:t> </a:t>
            </a:r>
            <a:r>
              <a:rPr lang="en-US" i="1" dirty="0" err="1" smtClean="0"/>
              <a:t>Educação</a:t>
            </a:r>
            <a:r>
              <a:rPr lang="en-US" i="1" dirty="0" smtClean="0"/>
              <a:t>, </a:t>
            </a:r>
            <a:r>
              <a:rPr lang="en-US" dirty="0" err="1" smtClean="0"/>
              <a:t>PortonAlegre</a:t>
            </a:r>
            <a:r>
              <a:rPr lang="en-US" dirty="0" smtClean="0"/>
              <a:t>, v.22,n.37,p.7-32, 1999</a:t>
            </a:r>
            <a:r>
              <a:rPr lang="en-US" dirty="0" smtClean="0"/>
              <a:t>.</a:t>
            </a:r>
          </a:p>
          <a:p>
            <a:endParaRPr lang="en-US" dirty="0" smtClean="0"/>
          </a:p>
          <a:p>
            <a:r>
              <a:rPr lang="en-US" dirty="0" smtClean="0"/>
              <a:t>NUNES, Rosalina </a:t>
            </a:r>
            <a:r>
              <a:rPr lang="en-US" dirty="0" err="1" smtClean="0"/>
              <a:t>Simão</a:t>
            </a:r>
            <a:r>
              <a:rPr lang="en-US" dirty="0" smtClean="0"/>
              <a:t>.</a:t>
            </a:r>
            <a:r>
              <a:rPr lang="en-US" dirty="0" smtClean="0"/>
              <a:t> </a:t>
            </a:r>
            <a:r>
              <a:rPr lang="pt-BR" i="1" dirty="0" err="1" smtClean="0"/>
              <a:t>Actividade</a:t>
            </a:r>
            <a:r>
              <a:rPr lang="pt-BR" i="1" dirty="0" smtClean="0"/>
              <a:t> </a:t>
            </a:r>
            <a:r>
              <a:rPr lang="pt-BR" i="1" dirty="0"/>
              <a:t>desenvolvida no âmbito da unidade curricular de Met. Investigação Contextos Online </a:t>
            </a:r>
            <a:r>
              <a:rPr lang="pt-BR" dirty="0"/>
              <a:t>[09] (Mpel3 - Universidade Aberta) </a:t>
            </a:r>
            <a:r>
              <a:rPr lang="pt-BR" dirty="0" err="1" smtClean="0"/>
              <a:t>In:http</a:t>
            </a:r>
            <a:r>
              <a:rPr lang="pt-BR" dirty="0"/>
              <a:t>://pt.scribd.com/doc/28059320/Analise-de-Conteudo-Entrevista</a:t>
            </a:r>
          </a:p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5877554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07504" y="548680"/>
            <a:ext cx="8784976" cy="5976664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smtClean="0">
                <a:solidFill>
                  <a:srgbClr val="C00000"/>
                </a:solidFill>
              </a:rPr>
              <a:t> </a:t>
            </a:r>
            <a:r>
              <a:rPr lang="en-US" dirty="0" err="1" smtClean="0">
                <a:solidFill>
                  <a:srgbClr val="C00000"/>
                </a:solidFill>
              </a:rPr>
              <a:t>Análise</a:t>
            </a:r>
            <a:r>
              <a:rPr lang="en-US" dirty="0" smtClean="0">
                <a:solidFill>
                  <a:srgbClr val="C00000"/>
                </a:solidFill>
              </a:rPr>
              <a:t> de </a:t>
            </a:r>
            <a:r>
              <a:rPr lang="en-US" dirty="0" err="1" smtClean="0">
                <a:solidFill>
                  <a:srgbClr val="C00000"/>
                </a:solidFill>
              </a:rPr>
              <a:t>Conteúdo</a:t>
            </a:r>
            <a:endParaRPr lang="en-US" dirty="0" smtClean="0">
              <a:solidFill>
                <a:srgbClr val="C00000"/>
              </a:solidFill>
            </a:endParaRPr>
          </a:p>
          <a:p>
            <a:pPr marL="0" indent="0">
              <a:buNone/>
            </a:pPr>
            <a:endParaRPr lang="en-US" dirty="0" smtClean="0"/>
          </a:p>
          <a:p>
            <a:pPr algn="just">
              <a:buFontTx/>
              <a:buChar char="-"/>
            </a:pPr>
            <a:r>
              <a:rPr lang="en-US" dirty="0" smtClean="0"/>
              <a:t>É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interpretação</a:t>
            </a:r>
            <a:r>
              <a:rPr lang="en-US" dirty="0" smtClean="0"/>
              <a:t> </a:t>
            </a:r>
            <a:r>
              <a:rPr lang="en-US" dirty="0" err="1" smtClean="0"/>
              <a:t>pessoal</a:t>
            </a:r>
            <a:r>
              <a:rPr lang="en-US" dirty="0" smtClean="0"/>
              <a:t> </a:t>
            </a:r>
            <a:r>
              <a:rPr lang="en-US" dirty="0" err="1" smtClean="0"/>
              <a:t>por</a:t>
            </a:r>
            <a:r>
              <a:rPr lang="en-US" dirty="0" smtClean="0"/>
              <a:t> parte do </a:t>
            </a:r>
            <a:r>
              <a:rPr lang="en-US" dirty="0" err="1" smtClean="0"/>
              <a:t>pesquisador</a:t>
            </a:r>
            <a:r>
              <a:rPr lang="en-US" dirty="0" smtClean="0"/>
              <a:t> com </a:t>
            </a:r>
            <a:r>
              <a:rPr lang="en-US" dirty="0" err="1" smtClean="0"/>
              <a:t>relação</a:t>
            </a:r>
            <a:r>
              <a:rPr lang="en-US" dirty="0" smtClean="0"/>
              <a:t> à </a:t>
            </a:r>
            <a:r>
              <a:rPr lang="en-US" dirty="0" err="1" smtClean="0"/>
              <a:t>percepção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tem dos dados. </a:t>
            </a:r>
            <a:r>
              <a:rPr lang="en-US" dirty="0" err="1" smtClean="0"/>
              <a:t>Não</a:t>
            </a:r>
            <a:r>
              <a:rPr lang="en-US" dirty="0" smtClean="0"/>
              <a:t> é </a:t>
            </a:r>
            <a:r>
              <a:rPr lang="en-US" dirty="0" err="1" smtClean="0"/>
              <a:t>possível</a:t>
            </a:r>
            <a:r>
              <a:rPr lang="en-US" dirty="0" smtClean="0"/>
              <a:t>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leitura</a:t>
            </a:r>
            <a:r>
              <a:rPr lang="en-US" dirty="0" smtClean="0"/>
              <a:t> </a:t>
            </a:r>
            <a:r>
              <a:rPr lang="en-US" dirty="0" err="1" smtClean="0"/>
              <a:t>neutra</a:t>
            </a:r>
            <a:r>
              <a:rPr lang="en-US" dirty="0" smtClean="0"/>
              <a:t>. Toda </a:t>
            </a:r>
            <a:r>
              <a:rPr lang="en-US" dirty="0" err="1" smtClean="0"/>
              <a:t>leitura</a:t>
            </a:r>
            <a:r>
              <a:rPr lang="en-US" dirty="0" smtClean="0"/>
              <a:t> se </a:t>
            </a:r>
            <a:r>
              <a:rPr lang="en-US" dirty="0" err="1" smtClean="0"/>
              <a:t>constitui</a:t>
            </a:r>
            <a:r>
              <a:rPr lang="en-US" dirty="0" smtClean="0"/>
              <a:t> </a:t>
            </a:r>
            <a:r>
              <a:rPr lang="en-US" dirty="0" err="1" smtClean="0"/>
              <a:t>em</a:t>
            </a:r>
            <a:r>
              <a:rPr lang="en-US" dirty="0" smtClean="0"/>
              <a:t>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interpretação</a:t>
            </a:r>
            <a:r>
              <a:rPr lang="en-US" dirty="0" smtClean="0"/>
              <a:t>.</a:t>
            </a:r>
          </a:p>
          <a:p>
            <a:pPr algn="just">
              <a:buFontTx/>
              <a:buChar char="-"/>
            </a:pPr>
            <a:endParaRPr lang="en-US" dirty="0" smtClean="0"/>
          </a:p>
          <a:p>
            <a:pPr algn="just">
              <a:buFontTx/>
              <a:buChar char="-"/>
            </a:pPr>
            <a:r>
              <a:rPr lang="en-US" dirty="0" smtClean="0"/>
              <a:t>É </a:t>
            </a:r>
            <a:r>
              <a:rPr lang="en-US" dirty="0" err="1" smtClean="0"/>
              <a:t>preciso</a:t>
            </a:r>
            <a:r>
              <a:rPr lang="en-US" dirty="0" smtClean="0"/>
              <a:t> </a:t>
            </a:r>
            <a:r>
              <a:rPr lang="en-US" dirty="0" err="1" smtClean="0"/>
              <a:t>considerar</a:t>
            </a:r>
            <a:r>
              <a:rPr lang="en-US" dirty="0"/>
              <a:t> </a:t>
            </a:r>
            <a:r>
              <a:rPr lang="en-US" dirty="0" smtClean="0"/>
              <a:t>o </a:t>
            </a:r>
            <a:r>
              <a:rPr lang="en-US" dirty="0" err="1" smtClean="0"/>
              <a:t>contexto</a:t>
            </a:r>
            <a:r>
              <a:rPr lang="en-US" dirty="0" smtClean="0"/>
              <a:t>, </a:t>
            </a:r>
            <a:r>
              <a:rPr lang="en-US" dirty="0" err="1" smtClean="0"/>
              <a:t>além</a:t>
            </a:r>
            <a:r>
              <a:rPr lang="en-US" dirty="0" smtClean="0"/>
              <a:t> do </a:t>
            </a:r>
            <a:r>
              <a:rPr lang="en-US" dirty="0" err="1" smtClean="0"/>
              <a:t>conteúdo</a:t>
            </a:r>
            <a:r>
              <a:rPr lang="en-US" dirty="0" smtClean="0"/>
              <a:t> </a:t>
            </a:r>
            <a:r>
              <a:rPr lang="en-US" dirty="0" err="1" smtClean="0"/>
              <a:t>explícito</a:t>
            </a:r>
            <a:r>
              <a:rPr lang="en-US" dirty="0" smtClean="0"/>
              <a:t>,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seja</a:t>
            </a:r>
            <a:r>
              <a:rPr lang="en-US" dirty="0" smtClean="0"/>
              <a:t>, o </a:t>
            </a:r>
            <a:r>
              <a:rPr lang="en-US" dirty="0" err="1" smtClean="0"/>
              <a:t>autor</a:t>
            </a:r>
            <a:r>
              <a:rPr lang="en-US" dirty="0" smtClean="0"/>
              <a:t>, o </a:t>
            </a:r>
            <a:r>
              <a:rPr lang="en-US" dirty="0" err="1" smtClean="0"/>
              <a:t>destinatário</a:t>
            </a:r>
            <a:r>
              <a:rPr lang="en-US" dirty="0"/>
              <a:t> </a:t>
            </a:r>
            <a:r>
              <a:rPr lang="en-US" dirty="0" smtClean="0"/>
              <a:t>e as </a:t>
            </a:r>
            <a:r>
              <a:rPr lang="en-US" dirty="0" err="1" smtClean="0"/>
              <a:t>formas</a:t>
            </a:r>
            <a:r>
              <a:rPr lang="en-US" dirty="0" smtClean="0"/>
              <a:t> de </a:t>
            </a:r>
            <a:r>
              <a:rPr lang="en-US" dirty="0" err="1" smtClean="0"/>
              <a:t>codificaçao</a:t>
            </a:r>
            <a:r>
              <a:rPr lang="en-US" dirty="0" smtClean="0"/>
              <a:t> e </a:t>
            </a:r>
            <a:r>
              <a:rPr lang="en-US" dirty="0" err="1" smtClean="0"/>
              <a:t>transmissão</a:t>
            </a:r>
            <a:r>
              <a:rPr lang="en-US" dirty="0" smtClean="0"/>
              <a:t> da </a:t>
            </a:r>
            <a:r>
              <a:rPr lang="en-US" dirty="0" err="1" smtClean="0"/>
              <a:t>mensagem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7538947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79512" y="332656"/>
            <a:ext cx="8712968" cy="6336704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err="1" smtClean="0">
                <a:solidFill>
                  <a:srgbClr val="C00000"/>
                </a:solidFill>
              </a:rPr>
              <a:t>Importante</a:t>
            </a:r>
            <a:r>
              <a:rPr lang="en-US" dirty="0" smtClean="0">
                <a:solidFill>
                  <a:srgbClr val="C00000"/>
                </a:solidFill>
              </a:rPr>
              <a:t> </a:t>
            </a:r>
            <a:r>
              <a:rPr lang="en-US" dirty="0" err="1" smtClean="0">
                <a:solidFill>
                  <a:srgbClr val="C00000"/>
                </a:solidFill>
              </a:rPr>
              <a:t>na</a:t>
            </a:r>
            <a:r>
              <a:rPr lang="en-US" dirty="0" smtClean="0">
                <a:solidFill>
                  <a:srgbClr val="C00000"/>
                </a:solidFill>
              </a:rPr>
              <a:t> </a:t>
            </a:r>
            <a:r>
              <a:rPr lang="en-US" dirty="0" err="1" smtClean="0">
                <a:solidFill>
                  <a:srgbClr val="C00000"/>
                </a:solidFill>
              </a:rPr>
              <a:t>Análise</a:t>
            </a:r>
            <a:r>
              <a:rPr lang="en-US" dirty="0" smtClean="0">
                <a:solidFill>
                  <a:srgbClr val="C00000"/>
                </a:solidFill>
              </a:rPr>
              <a:t> de </a:t>
            </a:r>
            <a:r>
              <a:rPr lang="en-US" dirty="0" err="1" smtClean="0">
                <a:solidFill>
                  <a:srgbClr val="C00000"/>
                </a:solidFill>
              </a:rPr>
              <a:t>Conteúdo</a:t>
            </a:r>
            <a:r>
              <a:rPr lang="en-US" dirty="0" smtClean="0">
                <a:solidFill>
                  <a:srgbClr val="C00000"/>
                </a:solidFill>
              </a:rPr>
              <a:t>:</a:t>
            </a:r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err="1" smtClean="0"/>
              <a:t>Explicitar</a:t>
            </a:r>
            <a:r>
              <a:rPr lang="en-US" dirty="0" smtClean="0"/>
              <a:t>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objetivos</a:t>
            </a:r>
            <a:r>
              <a:rPr lang="en-US" dirty="0" smtClean="0"/>
              <a:t> </a:t>
            </a:r>
          </a:p>
          <a:p>
            <a:pPr marL="0" indent="0" algn="just">
              <a:buNone/>
            </a:pP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podem</a:t>
            </a:r>
            <a:r>
              <a:rPr lang="en-US" dirty="0" smtClean="0"/>
              <a:t> </a:t>
            </a:r>
            <a:r>
              <a:rPr lang="en-US" dirty="0" err="1" smtClean="0"/>
              <a:t>ser</a:t>
            </a:r>
            <a:r>
              <a:rPr lang="en-US" dirty="0" smtClean="0"/>
              <a:t> </a:t>
            </a:r>
            <a:r>
              <a:rPr lang="en-US" dirty="0" err="1" smtClean="0"/>
              <a:t>definidos</a:t>
            </a:r>
            <a:r>
              <a:rPr lang="en-US" dirty="0"/>
              <a:t> </a:t>
            </a:r>
            <a:r>
              <a:rPr lang="en-US" i="1" dirty="0" smtClean="0"/>
              <a:t>a priori</a:t>
            </a:r>
            <a:r>
              <a:rPr lang="en-US" dirty="0" smtClean="0"/>
              <a:t>, </a:t>
            </a:r>
            <a:r>
              <a:rPr lang="en-US" dirty="0" err="1" smtClean="0"/>
              <a:t>orientando</a:t>
            </a:r>
            <a:r>
              <a:rPr lang="en-US" dirty="0" smtClean="0"/>
              <a:t>  as </a:t>
            </a:r>
            <a:r>
              <a:rPr lang="en-US" dirty="0" err="1" smtClean="0"/>
              <a:t>fases</a:t>
            </a:r>
            <a:r>
              <a:rPr lang="en-US" dirty="0" smtClean="0"/>
              <a:t> </a:t>
            </a:r>
            <a:r>
              <a:rPr lang="en-US" dirty="0" err="1" smtClean="0"/>
              <a:t>posteriores</a:t>
            </a:r>
            <a:r>
              <a:rPr lang="en-US" dirty="0" smtClean="0"/>
              <a:t> da </a:t>
            </a:r>
            <a:r>
              <a:rPr lang="en-US" dirty="0" err="1" smtClean="0"/>
              <a:t>pesquisa</a:t>
            </a:r>
            <a:r>
              <a:rPr lang="en-US" dirty="0" smtClean="0"/>
              <a:t>; (</a:t>
            </a:r>
            <a:r>
              <a:rPr lang="en-US" dirty="0" err="1" smtClean="0"/>
              <a:t>abordagem</a:t>
            </a:r>
            <a:r>
              <a:rPr lang="en-US" dirty="0" smtClean="0"/>
              <a:t> </a:t>
            </a:r>
            <a:r>
              <a:rPr lang="en-US" dirty="0" err="1" smtClean="0"/>
              <a:t>quantitativa</a:t>
            </a:r>
            <a:r>
              <a:rPr lang="en-US" dirty="0" smtClean="0"/>
              <a:t> </a:t>
            </a:r>
            <a:r>
              <a:rPr lang="en-US" dirty="0" err="1" smtClean="0"/>
              <a:t>dedutiva-verificatória</a:t>
            </a:r>
            <a:r>
              <a:rPr lang="en-US" dirty="0" smtClean="0"/>
              <a:t>)</a:t>
            </a:r>
            <a:endParaRPr lang="en-US" dirty="0" smtClean="0"/>
          </a:p>
          <a:p>
            <a:pPr marL="0" indent="0" algn="just">
              <a:buNone/>
            </a:pPr>
            <a:endParaRPr lang="en-US" dirty="0"/>
          </a:p>
          <a:p>
            <a:pPr marL="0" indent="0" algn="just">
              <a:buNone/>
            </a:pPr>
            <a:r>
              <a:rPr lang="en-US" dirty="0" err="1"/>
              <a:t>q</a:t>
            </a:r>
            <a:r>
              <a:rPr lang="en-US" dirty="0" err="1" smtClean="0"/>
              <a:t>ue</a:t>
            </a:r>
            <a:r>
              <a:rPr lang="en-US" dirty="0" smtClean="0"/>
              <a:t> </a:t>
            </a:r>
            <a:r>
              <a:rPr lang="en-US" dirty="0" err="1" smtClean="0"/>
              <a:t>pode</a:t>
            </a:r>
            <a:r>
              <a:rPr lang="en-US" dirty="0" smtClean="0"/>
              <a:t> </a:t>
            </a:r>
            <a:r>
              <a:rPr lang="en-US" dirty="0" err="1" smtClean="0"/>
              <a:t>ocorrer</a:t>
            </a:r>
            <a:r>
              <a:rPr lang="en-US" dirty="0" smtClean="0"/>
              <a:t> (</a:t>
            </a:r>
            <a:r>
              <a:rPr lang="en-US" dirty="0" err="1" smtClean="0"/>
              <a:t>em</a:t>
            </a:r>
            <a:r>
              <a:rPr lang="en-US" dirty="0" smtClean="0"/>
              <a:t> parte) </a:t>
            </a:r>
            <a:r>
              <a:rPr lang="en-US" dirty="0" err="1" smtClean="0"/>
              <a:t>ao</a:t>
            </a:r>
            <a:r>
              <a:rPr lang="en-US" dirty="0" smtClean="0"/>
              <a:t> </a:t>
            </a:r>
            <a:r>
              <a:rPr lang="en-US" dirty="0" err="1" smtClean="0"/>
              <a:t>longo</a:t>
            </a:r>
            <a:r>
              <a:rPr lang="en-US" dirty="0" smtClean="0"/>
              <a:t> do </a:t>
            </a:r>
            <a:r>
              <a:rPr lang="en-US" dirty="0" err="1" smtClean="0"/>
              <a:t>estudo</a:t>
            </a:r>
            <a:r>
              <a:rPr lang="en-US" dirty="0" smtClean="0"/>
              <a:t>, </a:t>
            </a:r>
            <a:r>
              <a:rPr lang="en-US" dirty="0" err="1" smtClean="0"/>
              <a:t>ficando</a:t>
            </a:r>
            <a:r>
              <a:rPr lang="en-US" dirty="0" smtClean="0"/>
              <a:t>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objetivos</a:t>
            </a:r>
            <a:r>
              <a:rPr lang="en-US" dirty="0" smtClean="0"/>
              <a:t> </a:t>
            </a:r>
            <a:r>
              <a:rPr lang="en-US" dirty="0" err="1" smtClean="0"/>
              <a:t>mais</a:t>
            </a:r>
            <a:r>
              <a:rPr lang="en-US" dirty="0" smtClean="0"/>
              <a:t> </a:t>
            </a:r>
            <a:r>
              <a:rPr lang="en-US" dirty="0" err="1" smtClean="0"/>
              <a:t>precisos</a:t>
            </a:r>
            <a:r>
              <a:rPr lang="en-US" dirty="0" smtClean="0"/>
              <a:t> à </a:t>
            </a:r>
            <a:r>
              <a:rPr lang="en-US" dirty="0" err="1" smtClean="0"/>
              <a:t>medida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a </a:t>
            </a:r>
            <a:r>
              <a:rPr lang="en-US" dirty="0" err="1" smtClean="0"/>
              <a:t>investigação</a:t>
            </a:r>
            <a:r>
              <a:rPr lang="en-US" dirty="0" smtClean="0"/>
              <a:t> </a:t>
            </a:r>
            <a:r>
              <a:rPr lang="en-US" dirty="0" err="1" smtClean="0"/>
              <a:t>avança</a:t>
            </a:r>
            <a:r>
              <a:rPr lang="en-US" dirty="0" smtClean="0"/>
              <a:t>. (</a:t>
            </a:r>
            <a:r>
              <a:rPr lang="en-US" dirty="0" err="1" smtClean="0"/>
              <a:t>abordagem</a:t>
            </a:r>
            <a:r>
              <a:rPr lang="en-US" dirty="0" smtClean="0"/>
              <a:t> </a:t>
            </a:r>
            <a:r>
              <a:rPr lang="en-US" dirty="0" err="1" smtClean="0"/>
              <a:t>qualitativa</a:t>
            </a:r>
            <a:r>
              <a:rPr lang="en-US" dirty="0" smtClean="0"/>
              <a:t> </a:t>
            </a:r>
            <a:r>
              <a:rPr lang="en-US" dirty="0" err="1" smtClean="0"/>
              <a:t>indutiva-construtiva</a:t>
            </a:r>
            <a:r>
              <a:rPr lang="en-US" dirty="0" smtClean="0"/>
              <a:t>) 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9043402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79512" y="476672"/>
            <a:ext cx="8784976" cy="6048672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smtClean="0">
                <a:solidFill>
                  <a:srgbClr val="C00000"/>
                </a:solidFill>
              </a:rPr>
              <a:t>Para </a:t>
            </a:r>
            <a:r>
              <a:rPr lang="en-US" dirty="0" err="1" smtClean="0">
                <a:solidFill>
                  <a:srgbClr val="C00000"/>
                </a:solidFill>
              </a:rPr>
              <a:t>categorizar</a:t>
            </a:r>
            <a:r>
              <a:rPr lang="en-US" dirty="0" smtClean="0">
                <a:solidFill>
                  <a:srgbClr val="C00000"/>
                </a:solidFill>
              </a:rPr>
              <a:t> </a:t>
            </a:r>
            <a:r>
              <a:rPr lang="en-US" dirty="0" err="1" smtClean="0">
                <a:solidFill>
                  <a:srgbClr val="C00000"/>
                </a:solidFill>
              </a:rPr>
              <a:t>possíveis</a:t>
            </a:r>
            <a:r>
              <a:rPr lang="en-US" dirty="0" smtClean="0">
                <a:solidFill>
                  <a:srgbClr val="C00000"/>
                </a:solidFill>
              </a:rPr>
              <a:t> </a:t>
            </a:r>
            <a:r>
              <a:rPr lang="en-US" dirty="0" err="1" smtClean="0">
                <a:solidFill>
                  <a:srgbClr val="C00000"/>
                </a:solidFill>
              </a:rPr>
              <a:t>objetivos</a:t>
            </a:r>
            <a:r>
              <a:rPr lang="en-US" dirty="0" smtClean="0">
                <a:solidFill>
                  <a:srgbClr val="C00000"/>
                </a:solidFill>
              </a:rPr>
              <a:t> LASWELL </a:t>
            </a:r>
            <a:r>
              <a:rPr lang="en-US" dirty="0" err="1" smtClean="0">
                <a:solidFill>
                  <a:srgbClr val="C00000"/>
                </a:solidFill>
              </a:rPr>
              <a:t>caracteriza</a:t>
            </a:r>
            <a:r>
              <a:rPr lang="en-US" dirty="0" smtClean="0">
                <a:solidFill>
                  <a:srgbClr val="C00000"/>
                </a:solidFill>
              </a:rPr>
              <a:t> a </a:t>
            </a:r>
            <a:r>
              <a:rPr lang="en-US" dirty="0" err="1" smtClean="0">
                <a:solidFill>
                  <a:srgbClr val="C00000"/>
                </a:solidFill>
              </a:rPr>
              <a:t>comunicação</a:t>
            </a:r>
            <a:r>
              <a:rPr lang="en-US" dirty="0" smtClean="0">
                <a:solidFill>
                  <a:srgbClr val="C00000"/>
                </a:solidFill>
              </a:rPr>
              <a:t> </a:t>
            </a:r>
            <a:r>
              <a:rPr lang="en-US" dirty="0" err="1" smtClean="0">
                <a:solidFill>
                  <a:srgbClr val="C00000"/>
                </a:solidFill>
              </a:rPr>
              <a:t>em</a:t>
            </a:r>
            <a:r>
              <a:rPr lang="en-US" dirty="0" smtClean="0">
                <a:solidFill>
                  <a:srgbClr val="C00000"/>
                </a:solidFill>
              </a:rPr>
              <a:t> 06 </a:t>
            </a:r>
            <a:r>
              <a:rPr lang="en-US" dirty="0" err="1" smtClean="0">
                <a:solidFill>
                  <a:srgbClr val="C00000"/>
                </a:solidFill>
              </a:rPr>
              <a:t>questões</a:t>
            </a:r>
            <a:r>
              <a:rPr lang="en-US" dirty="0" smtClean="0">
                <a:solidFill>
                  <a:srgbClr val="C00000"/>
                </a:solidFill>
              </a:rPr>
              <a:t>:</a:t>
            </a:r>
          </a:p>
          <a:p>
            <a:pPr marL="0" indent="0">
              <a:buNone/>
            </a:pPr>
            <a:endParaRPr lang="en-US" dirty="0"/>
          </a:p>
          <a:p>
            <a:pPr marL="514350" indent="-514350">
              <a:buAutoNum type="arabicParenR"/>
            </a:pPr>
            <a:r>
              <a:rPr lang="en-US" dirty="0" err="1" smtClean="0"/>
              <a:t>Quem</a:t>
            </a:r>
            <a:r>
              <a:rPr lang="en-US" dirty="0" smtClean="0"/>
              <a:t> </a:t>
            </a:r>
            <a:r>
              <a:rPr lang="en-US" dirty="0" err="1" smtClean="0"/>
              <a:t>fala</a:t>
            </a:r>
            <a:r>
              <a:rPr lang="en-US" dirty="0" smtClean="0"/>
              <a:t>?</a:t>
            </a:r>
            <a:endParaRPr lang="en-US" dirty="0" smtClean="0"/>
          </a:p>
          <a:p>
            <a:pPr marL="514350" indent="-514350">
              <a:buAutoNum type="arabicParenR"/>
            </a:pPr>
            <a:r>
              <a:rPr lang="en-US" dirty="0" smtClean="0"/>
              <a:t>Para </a:t>
            </a:r>
            <a:r>
              <a:rPr lang="en-US" dirty="0" err="1" smtClean="0"/>
              <a:t>dizer</a:t>
            </a:r>
            <a:r>
              <a:rPr lang="en-US" dirty="0" smtClean="0"/>
              <a:t> o </a:t>
            </a:r>
            <a:r>
              <a:rPr lang="en-US" dirty="0" err="1" smtClean="0"/>
              <a:t>quê</a:t>
            </a:r>
            <a:r>
              <a:rPr lang="en-US" dirty="0" smtClean="0"/>
              <a:t>?</a:t>
            </a:r>
            <a:endParaRPr lang="en-US" dirty="0" smtClean="0"/>
          </a:p>
          <a:p>
            <a:pPr marL="514350" indent="-514350">
              <a:buAutoNum type="arabicParenR"/>
            </a:pPr>
            <a:r>
              <a:rPr lang="en-US" dirty="0" smtClean="0"/>
              <a:t>A </a:t>
            </a:r>
            <a:r>
              <a:rPr lang="en-US" dirty="0" err="1" smtClean="0"/>
              <a:t>quem</a:t>
            </a:r>
            <a:r>
              <a:rPr lang="en-US" dirty="0" smtClean="0"/>
              <a:t>?</a:t>
            </a:r>
            <a:endParaRPr lang="en-US" dirty="0" smtClean="0"/>
          </a:p>
          <a:p>
            <a:pPr marL="514350" indent="-514350">
              <a:buAutoNum type="arabicParenR"/>
            </a:pPr>
            <a:r>
              <a:rPr lang="en-US" dirty="0" smtClean="0"/>
              <a:t>De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modo</a:t>
            </a:r>
            <a:r>
              <a:rPr lang="en-US" dirty="0" smtClean="0"/>
              <a:t>?</a:t>
            </a:r>
            <a:endParaRPr lang="en-US" dirty="0" smtClean="0"/>
          </a:p>
          <a:p>
            <a:pPr marL="514350" indent="-514350">
              <a:buAutoNum type="arabicParenR"/>
            </a:pPr>
            <a:r>
              <a:rPr lang="en-US" dirty="0" smtClean="0"/>
              <a:t>Com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finalidade</a:t>
            </a:r>
            <a:r>
              <a:rPr lang="en-US" dirty="0" smtClean="0"/>
              <a:t>?</a:t>
            </a:r>
            <a:endParaRPr lang="en-US" dirty="0" smtClean="0"/>
          </a:p>
          <a:p>
            <a:pPr marL="514350" indent="-514350">
              <a:buAutoNum type="arabicParenR"/>
            </a:pPr>
            <a:r>
              <a:rPr lang="en-US" dirty="0" smtClean="0"/>
              <a:t>Com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resultados</a:t>
            </a:r>
            <a:r>
              <a:rPr lang="en-US" dirty="0" smtClean="0"/>
              <a:t>?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4246769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51520" y="404664"/>
            <a:ext cx="8640960" cy="6192688"/>
          </a:xfrm>
        </p:spPr>
        <p:txBody>
          <a:bodyPr/>
          <a:lstStyle/>
          <a:p>
            <a:pPr marL="0" indent="0" algn="just">
              <a:buNone/>
            </a:pPr>
            <a:r>
              <a:rPr lang="en-US" dirty="0" smtClean="0"/>
              <a:t>A AC </a:t>
            </a:r>
            <a:r>
              <a:rPr lang="en-US" dirty="0" err="1" smtClean="0"/>
              <a:t>orientada</a:t>
            </a:r>
            <a:r>
              <a:rPr lang="en-US" dirty="0" smtClean="0"/>
              <a:t> a “</a:t>
            </a:r>
            <a:r>
              <a:rPr lang="en-US" dirty="0" err="1" smtClean="0"/>
              <a:t>quem</a:t>
            </a:r>
            <a:r>
              <a:rPr lang="en-US" dirty="0" smtClean="0"/>
              <a:t> </a:t>
            </a:r>
            <a:r>
              <a:rPr lang="en-US" dirty="0" err="1" smtClean="0"/>
              <a:t>fala</a:t>
            </a:r>
            <a:r>
              <a:rPr lang="en-US" dirty="0" smtClean="0"/>
              <a:t>?” </a:t>
            </a:r>
            <a:r>
              <a:rPr lang="en-US" dirty="0" smtClean="0"/>
              <a:t>visa a </a:t>
            </a:r>
            <a:r>
              <a:rPr lang="en-US" dirty="0" err="1" smtClean="0"/>
              <a:t>investigar</a:t>
            </a:r>
            <a:r>
              <a:rPr lang="en-US" dirty="0" smtClean="0"/>
              <a:t> </a:t>
            </a:r>
            <a:r>
              <a:rPr lang="en-US" dirty="0" err="1" smtClean="0"/>
              <a:t>quem</a:t>
            </a:r>
            <a:r>
              <a:rPr lang="en-US" dirty="0" smtClean="0"/>
              <a:t> </a:t>
            </a:r>
            <a:r>
              <a:rPr lang="en-US" dirty="0" err="1" smtClean="0"/>
              <a:t>emite</a:t>
            </a:r>
            <a:r>
              <a:rPr lang="en-US" dirty="0" smtClean="0"/>
              <a:t> a </a:t>
            </a:r>
            <a:r>
              <a:rPr lang="en-US" dirty="0" err="1" smtClean="0"/>
              <a:t>mensagem</a:t>
            </a:r>
            <a:r>
              <a:rPr lang="en-US" dirty="0" smtClean="0"/>
              <a:t> (</a:t>
            </a:r>
            <a:r>
              <a:rPr lang="en-US" dirty="0" err="1" smtClean="0"/>
              <a:t>seja</a:t>
            </a:r>
            <a:r>
              <a:rPr lang="en-US" dirty="0" smtClean="0"/>
              <a:t> </a:t>
            </a:r>
            <a:r>
              <a:rPr lang="en-US" dirty="0" err="1" smtClean="0"/>
              <a:t>quanto</a:t>
            </a:r>
            <a:r>
              <a:rPr lang="en-US" dirty="0" smtClean="0"/>
              <a:t> à </a:t>
            </a:r>
            <a:r>
              <a:rPr lang="en-US" dirty="0" err="1" smtClean="0"/>
              <a:t>personalidade</a:t>
            </a:r>
            <a:r>
              <a:rPr lang="en-US" dirty="0" smtClean="0"/>
              <a:t>, </a:t>
            </a:r>
            <a:r>
              <a:rPr lang="en-US" dirty="0" err="1" smtClean="0"/>
              <a:t>comportamento</a:t>
            </a:r>
            <a:r>
              <a:rPr lang="en-US" dirty="0" smtClean="0"/>
              <a:t> verbal, </a:t>
            </a:r>
            <a:r>
              <a:rPr lang="en-US" dirty="0" err="1" smtClean="0"/>
              <a:t>valores</a:t>
            </a:r>
            <a:r>
              <a:rPr lang="en-US" dirty="0" smtClean="0"/>
              <a:t>, </a:t>
            </a:r>
            <a:r>
              <a:rPr lang="en-US" dirty="0" err="1" smtClean="0"/>
              <a:t>universo</a:t>
            </a:r>
            <a:r>
              <a:rPr lang="en-US" dirty="0" smtClean="0"/>
              <a:t> </a:t>
            </a:r>
            <a:r>
              <a:rPr lang="en-US" dirty="0" err="1" smtClean="0"/>
              <a:t>semântico</a:t>
            </a:r>
            <a:r>
              <a:rPr lang="en-US" dirty="0" smtClean="0"/>
              <a:t>, </a:t>
            </a:r>
            <a:r>
              <a:rPr lang="en-US" dirty="0" err="1" smtClean="0"/>
              <a:t>características</a:t>
            </a:r>
            <a:r>
              <a:rPr lang="en-US" dirty="0" smtClean="0"/>
              <a:t> </a:t>
            </a:r>
            <a:r>
              <a:rPr lang="en-US" dirty="0" err="1" smtClean="0"/>
              <a:t>psicológicas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outras</a:t>
            </a:r>
            <a:r>
              <a:rPr lang="en-US" dirty="0" smtClean="0"/>
              <a:t>)</a:t>
            </a:r>
          </a:p>
          <a:p>
            <a:pPr marL="0" indent="0" algn="just">
              <a:buNone/>
            </a:pPr>
            <a:endParaRPr lang="en-US" dirty="0"/>
          </a:p>
          <a:p>
            <a:pPr marL="0" indent="0" algn="just">
              <a:buNone/>
            </a:pPr>
            <a:r>
              <a:rPr lang="en-US" dirty="0" err="1" smtClean="0"/>
              <a:t>Quando</a:t>
            </a:r>
            <a:r>
              <a:rPr lang="en-US" dirty="0" smtClean="0"/>
              <a:t> se </a:t>
            </a:r>
            <a:r>
              <a:rPr lang="en-US" dirty="0" err="1" smtClean="0"/>
              <a:t>dirige</a:t>
            </a:r>
            <a:r>
              <a:rPr lang="en-US" dirty="0" smtClean="0"/>
              <a:t> à </a:t>
            </a:r>
            <a:r>
              <a:rPr lang="en-US" dirty="0" err="1" smtClean="0"/>
              <a:t>questão</a:t>
            </a:r>
            <a:r>
              <a:rPr lang="en-US" dirty="0" smtClean="0"/>
              <a:t> “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dizer</a:t>
            </a:r>
            <a:r>
              <a:rPr lang="en-US" dirty="0" smtClean="0"/>
              <a:t> o </a:t>
            </a:r>
            <a:r>
              <a:rPr lang="en-US" dirty="0" err="1" smtClean="0"/>
              <a:t>quê</a:t>
            </a:r>
            <a:r>
              <a:rPr lang="en-US" dirty="0" smtClean="0"/>
              <a:t>?” o </a:t>
            </a:r>
            <a:r>
              <a:rPr lang="en-US" dirty="0" err="1" smtClean="0"/>
              <a:t>estudo</a:t>
            </a:r>
            <a:r>
              <a:rPr lang="en-US" dirty="0" smtClean="0"/>
              <a:t> se </a:t>
            </a:r>
            <a:r>
              <a:rPr lang="en-US" dirty="0" err="1" smtClean="0"/>
              <a:t>direciona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as </a:t>
            </a:r>
            <a:r>
              <a:rPr lang="en-US" dirty="0" err="1" smtClean="0"/>
              <a:t>características</a:t>
            </a:r>
            <a:r>
              <a:rPr lang="en-US" dirty="0" smtClean="0"/>
              <a:t> da </a:t>
            </a:r>
            <a:r>
              <a:rPr lang="en-US" dirty="0" err="1" smtClean="0"/>
              <a:t>mensagem</a:t>
            </a:r>
            <a:r>
              <a:rPr lang="en-US" dirty="0" smtClean="0"/>
              <a:t> – </a:t>
            </a:r>
            <a:r>
              <a:rPr lang="en-US" dirty="0" err="1" smtClean="0"/>
              <a:t>seu</a:t>
            </a:r>
            <a:r>
              <a:rPr lang="en-US" dirty="0" smtClean="0"/>
              <a:t> valor </a:t>
            </a:r>
            <a:r>
              <a:rPr lang="en-US" dirty="0" err="1" smtClean="0"/>
              <a:t>informacional</a:t>
            </a:r>
            <a:r>
              <a:rPr lang="en-US" dirty="0" smtClean="0"/>
              <a:t>, as </a:t>
            </a:r>
            <a:r>
              <a:rPr lang="en-US" dirty="0" err="1" smtClean="0"/>
              <a:t>palavras</a:t>
            </a:r>
            <a:r>
              <a:rPr lang="en-US" dirty="0" smtClean="0"/>
              <a:t>, </a:t>
            </a:r>
            <a:r>
              <a:rPr lang="en-US" dirty="0" err="1" smtClean="0"/>
              <a:t>argumentos</a:t>
            </a:r>
            <a:r>
              <a:rPr lang="en-US" dirty="0" smtClean="0"/>
              <a:t> e </a:t>
            </a:r>
            <a:r>
              <a:rPr lang="en-US" dirty="0" err="1" smtClean="0"/>
              <a:t>ideias</a:t>
            </a:r>
            <a:r>
              <a:rPr lang="en-US" dirty="0" smtClean="0"/>
              <a:t> </a:t>
            </a:r>
            <a:r>
              <a:rPr lang="en-US" dirty="0" err="1" smtClean="0"/>
              <a:t>nela</a:t>
            </a:r>
            <a:r>
              <a:rPr lang="en-US" dirty="0" smtClean="0"/>
              <a:t> </a:t>
            </a:r>
            <a:r>
              <a:rPr lang="en-US" dirty="0" err="1" smtClean="0"/>
              <a:t>expressos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0330052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07504" y="332656"/>
            <a:ext cx="8856984" cy="6264696"/>
          </a:xfrm>
        </p:spPr>
        <p:txBody>
          <a:bodyPr/>
          <a:lstStyle/>
          <a:p>
            <a:pPr marL="0" indent="0" algn="just">
              <a:buNone/>
            </a:pPr>
            <a:endParaRPr lang="en-US" dirty="0" smtClean="0"/>
          </a:p>
          <a:p>
            <a:pPr marL="0" indent="0" algn="just">
              <a:buNone/>
            </a:pPr>
            <a:r>
              <a:rPr lang="en-US" dirty="0" smtClean="0"/>
              <a:t>Na </a:t>
            </a:r>
            <a:r>
              <a:rPr lang="en-US" dirty="0" err="1" smtClean="0"/>
              <a:t>investigação</a:t>
            </a:r>
            <a:r>
              <a:rPr lang="en-US" dirty="0" smtClean="0"/>
              <a:t> “a </a:t>
            </a:r>
            <a:r>
              <a:rPr lang="en-US" dirty="0" err="1" smtClean="0"/>
              <a:t>quem</a:t>
            </a:r>
            <a:r>
              <a:rPr lang="en-US" dirty="0" smtClean="0"/>
              <a:t>?” se </a:t>
            </a:r>
            <a:r>
              <a:rPr lang="en-US" dirty="0" err="1" smtClean="0"/>
              <a:t>dirige</a:t>
            </a:r>
            <a:r>
              <a:rPr lang="en-US" dirty="0" smtClean="0"/>
              <a:t> a </a:t>
            </a:r>
            <a:r>
              <a:rPr lang="en-US" dirty="0" err="1" smtClean="0"/>
              <a:t>mensagem</a:t>
            </a:r>
            <a:r>
              <a:rPr lang="en-US" dirty="0" smtClean="0"/>
              <a:t>, o </a:t>
            </a:r>
            <a:r>
              <a:rPr lang="en-US" dirty="0" err="1" smtClean="0"/>
              <a:t>foco</a:t>
            </a:r>
            <a:r>
              <a:rPr lang="en-US" dirty="0" smtClean="0"/>
              <a:t> é o receptor, </a:t>
            </a:r>
            <a:r>
              <a:rPr lang="en-US" dirty="0" err="1" smtClean="0"/>
              <a:t>procurando</a:t>
            </a:r>
            <a:r>
              <a:rPr lang="en-US" dirty="0" smtClean="0"/>
              <a:t> </a:t>
            </a:r>
            <a:r>
              <a:rPr lang="en-US" dirty="0" err="1" smtClean="0"/>
              <a:t>inferir</a:t>
            </a:r>
            <a:r>
              <a:rPr lang="en-US" dirty="0" smtClean="0"/>
              <a:t> as </a:t>
            </a:r>
            <a:r>
              <a:rPr lang="en-US" dirty="0" err="1" smtClean="0"/>
              <a:t>características</a:t>
            </a:r>
            <a:r>
              <a:rPr lang="en-US" dirty="0" smtClean="0"/>
              <a:t> </a:t>
            </a:r>
            <a:r>
              <a:rPr lang="en-US" dirty="0" err="1" smtClean="0"/>
              <a:t>deste</a:t>
            </a:r>
            <a:r>
              <a:rPr lang="en-US" dirty="0" smtClean="0"/>
              <a:t>, a </a:t>
            </a:r>
            <a:r>
              <a:rPr lang="en-US" dirty="0" err="1" smtClean="0"/>
              <a:t>partir</a:t>
            </a:r>
            <a:r>
              <a:rPr lang="en-US" dirty="0" smtClean="0"/>
              <a:t> do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lê</a:t>
            </a:r>
            <a:r>
              <a:rPr lang="en-US" dirty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ouve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endParaRPr lang="en-US" dirty="0"/>
          </a:p>
          <a:p>
            <a:pPr marL="0" indent="0" algn="just">
              <a:buNone/>
            </a:pPr>
            <a:r>
              <a:rPr lang="en-US" dirty="0" smtClean="0"/>
              <a:t>Se a </a:t>
            </a:r>
            <a:r>
              <a:rPr lang="en-US" dirty="0" err="1" smtClean="0"/>
              <a:t>análise</a:t>
            </a:r>
            <a:r>
              <a:rPr lang="en-US" dirty="0" smtClean="0"/>
              <a:t> se </a:t>
            </a:r>
            <a:r>
              <a:rPr lang="en-US" dirty="0" err="1" smtClean="0"/>
              <a:t>direciona</a:t>
            </a:r>
            <a:r>
              <a:rPr lang="en-US" dirty="0" smtClean="0"/>
              <a:t> </a:t>
            </a:r>
            <a:r>
              <a:rPr lang="en-US" dirty="0" err="1" smtClean="0"/>
              <a:t>ao</a:t>
            </a:r>
            <a:r>
              <a:rPr lang="en-US" dirty="0" smtClean="0"/>
              <a:t> “</a:t>
            </a:r>
            <a:r>
              <a:rPr lang="en-US" dirty="0" err="1" smtClean="0"/>
              <a:t>como</a:t>
            </a:r>
            <a:r>
              <a:rPr lang="en-US" dirty="0" smtClean="0"/>
              <a:t>?”, </a:t>
            </a:r>
            <a:r>
              <a:rPr lang="en-US" dirty="0" err="1" smtClean="0"/>
              <a:t>está</a:t>
            </a:r>
            <a:r>
              <a:rPr lang="en-US" dirty="0" smtClean="0"/>
              <a:t> </a:t>
            </a:r>
            <a:r>
              <a:rPr lang="en-US" dirty="0" err="1" smtClean="0"/>
              <a:t>voltada</a:t>
            </a:r>
            <a:r>
              <a:rPr lang="en-US" dirty="0" smtClean="0"/>
              <a:t> </a:t>
            </a:r>
            <a:r>
              <a:rPr lang="en-US" dirty="0" smtClean="0"/>
              <a:t>à </a:t>
            </a:r>
            <a:r>
              <a:rPr lang="en-US" dirty="0" smtClean="0"/>
              <a:t>forma </a:t>
            </a:r>
            <a:r>
              <a:rPr lang="en-US" dirty="0" err="1" smtClean="0"/>
              <a:t>como</a:t>
            </a:r>
            <a:r>
              <a:rPr lang="en-US" dirty="0" smtClean="0"/>
              <a:t> a </a:t>
            </a:r>
            <a:r>
              <a:rPr lang="en-US" dirty="0" err="1" smtClean="0"/>
              <a:t>comunicação</a:t>
            </a:r>
            <a:r>
              <a:rPr lang="en-US" dirty="0" smtClean="0"/>
              <a:t> se </a:t>
            </a:r>
            <a:r>
              <a:rPr lang="en-US" dirty="0" err="1" smtClean="0"/>
              <a:t>processa</a:t>
            </a:r>
            <a:r>
              <a:rPr lang="en-US" dirty="0" smtClean="0"/>
              <a:t>, </a:t>
            </a:r>
            <a:r>
              <a:rPr lang="en-US" dirty="0" err="1" smtClean="0"/>
              <a:t>seus</a:t>
            </a:r>
            <a:r>
              <a:rPr lang="en-US" dirty="0" smtClean="0"/>
              <a:t> </a:t>
            </a:r>
            <a:r>
              <a:rPr lang="en-US" dirty="0" err="1" smtClean="0"/>
              <a:t>códigos</a:t>
            </a:r>
            <a:r>
              <a:rPr lang="en-US" dirty="0" smtClean="0"/>
              <a:t>, </a:t>
            </a:r>
            <a:r>
              <a:rPr lang="en-US" dirty="0" err="1" smtClean="0"/>
              <a:t>seu</a:t>
            </a:r>
            <a:r>
              <a:rPr lang="en-US" dirty="0" smtClean="0"/>
              <a:t> </a:t>
            </a:r>
            <a:r>
              <a:rPr lang="en-US" dirty="0" err="1" smtClean="0"/>
              <a:t>estilo</a:t>
            </a:r>
            <a:r>
              <a:rPr lang="en-US" dirty="0" smtClean="0"/>
              <a:t>, a </a:t>
            </a:r>
            <a:r>
              <a:rPr lang="en-US" dirty="0" err="1" smtClean="0"/>
              <a:t>estrutura</a:t>
            </a:r>
            <a:r>
              <a:rPr lang="en-US" dirty="0" smtClean="0"/>
              <a:t> da </a:t>
            </a:r>
            <a:r>
              <a:rPr lang="en-US" dirty="0" err="1" smtClean="0"/>
              <a:t>linguagem</a:t>
            </a:r>
            <a:r>
              <a:rPr lang="en-US" dirty="0" smtClean="0"/>
              <a:t> e </a:t>
            </a:r>
            <a:r>
              <a:rPr lang="en-US" dirty="0" err="1" smtClean="0"/>
              <a:t>outras</a:t>
            </a:r>
            <a:r>
              <a:rPr lang="en-US" dirty="0" smtClean="0"/>
              <a:t> </a:t>
            </a:r>
            <a:r>
              <a:rPr lang="en-US" dirty="0" err="1" smtClean="0"/>
              <a:t>características</a:t>
            </a:r>
            <a:r>
              <a:rPr lang="en-US" dirty="0" smtClean="0"/>
              <a:t> do </a:t>
            </a:r>
            <a:r>
              <a:rPr lang="en-US" dirty="0" err="1" smtClean="0"/>
              <a:t>meio</a:t>
            </a:r>
            <a:r>
              <a:rPr lang="en-US" dirty="0" smtClean="0"/>
              <a:t> </a:t>
            </a:r>
            <a:r>
              <a:rPr lang="en-US" dirty="0" err="1" smtClean="0"/>
              <a:t>pelo</a:t>
            </a:r>
            <a:r>
              <a:rPr lang="en-US" dirty="0" smtClean="0"/>
              <a:t> </a:t>
            </a:r>
            <a:r>
              <a:rPr lang="en-US" dirty="0" err="1" smtClean="0"/>
              <a:t>qual</a:t>
            </a:r>
            <a:r>
              <a:rPr lang="en-US" dirty="0" smtClean="0"/>
              <a:t> a </a:t>
            </a:r>
            <a:r>
              <a:rPr lang="en-US" dirty="0" err="1" smtClean="0"/>
              <a:t>mensagem</a:t>
            </a:r>
            <a:r>
              <a:rPr lang="en-US" dirty="0" smtClean="0"/>
              <a:t> é </a:t>
            </a:r>
            <a:r>
              <a:rPr lang="en-US" dirty="0" err="1" smtClean="0"/>
              <a:t>transmitida</a:t>
            </a:r>
            <a:r>
              <a:rPr lang="en-US" dirty="0" smtClean="0"/>
              <a:t>.</a:t>
            </a:r>
          </a:p>
          <a:p>
            <a:pPr marL="0" indent="0" algn="just">
              <a:buNone/>
            </a:pPr>
            <a:endParaRPr lang="en-US" dirty="0"/>
          </a:p>
          <a:p>
            <a:pPr marL="0" indent="0" algn="just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8365344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51520" y="404664"/>
            <a:ext cx="8640960" cy="6192688"/>
          </a:xfrm>
        </p:spPr>
        <p:txBody>
          <a:bodyPr/>
          <a:lstStyle/>
          <a:p>
            <a:pPr marL="0" indent="0" algn="just">
              <a:buNone/>
            </a:pPr>
            <a:r>
              <a:rPr lang="en-US" dirty="0" err="1" smtClean="0"/>
              <a:t>Estudo</a:t>
            </a:r>
            <a:r>
              <a:rPr lang="en-US" dirty="0" smtClean="0"/>
              <a:t> </a:t>
            </a:r>
            <a:r>
              <a:rPr lang="en-US" dirty="0" err="1" smtClean="0"/>
              <a:t>direcionado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“com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finalidade</a:t>
            </a:r>
            <a:r>
              <a:rPr lang="en-US" dirty="0" smtClean="0"/>
              <a:t>?” </a:t>
            </a:r>
          </a:p>
          <a:p>
            <a:pPr marL="0" indent="0" algn="just">
              <a:buNone/>
            </a:pPr>
            <a:r>
              <a:rPr lang="en-US" dirty="0" err="1"/>
              <a:t>q</a:t>
            </a:r>
            <a:r>
              <a:rPr lang="en-US" dirty="0" err="1" smtClean="0"/>
              <a:t>uestionará</a:t>
            </a:r>
            <a:r>
              <a:rPr lang="en-US" dirty="0" smtClean="0"/>
              <a:t> </a:t>
            </a:r>
            <a:r>
              <a:rPr lang="en-US" dirty="0" err="1" smtClean="0"/>
              <a:t>sobre</a:t>
            </a:r>
            <a:r>
              <a:rPr lang="en-US" dirty="0" smtClean="0"/>
              <a:t>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objetivos</a:t>
            </a:r>
            <a:r>
              <a:rPr lang="en-US" dirty="0" smtClean="0"/>
              <a:t> de </a:t>
            </a:r>
            <a:r>
              <a:rPr lang="en-US" dirty="0" err="1" smtClean="0"/>
              <a:t>uma</a:t>
            </a:r>
            <a:r>
              <a:rPr lang="en-US" dirty="0" smtClean="0"/>
              <a:t> dada </a:t>
            </a:r>
            <a:r>
              <a:rPr lang="en-US" dirty="0" err="1" smtClean="0"/>
              <a:t>comunicação</a:t>
            </a:r>
            <a:r>
              <a:rPr lang="en-US" dirty="0" smtClean="0"/>
              <a:t>, </a:t>
            </a:r>
            <a:r>
              <a:rPr lang="en-US" dirty="0" err="1" smtClean="0"/>
              <a:t>sejam</a:t>
            </a:r>
            <a:r>
              <a:rPr lang="en-US" dirty="0" smtClean="0"/>
              <a:t> </a:t>
            </a:r>
            <a:r>
              <a:rPr lang="en-US" dirty="0" err="1" smtClean="0"/>
              <a:t>explícitos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implícitos</a:t>
            </a:r>
            <a:r>
              <a:rPr lang="en-US" dirty="0" smtClean="0"/>
              <a:t>. </a:t>
            </a:r>
          </a:p>
          <a:p>
            <a:pPr marL="0" indent="0" algn="just">
              <a:buNone/>
            </a:pPr>
            <a:endParaRPr lang="en-US" dirty="0"/>
          </a:p>
          <a:p>
            <a:pPr marL="0" indent="0" algn="just">
              <a:buNone/>
            </a:pPr>
            <a:r>
              <a:rPr lang="en-US" dirty="0" err="1" smtClean="0"/>
              <a:t>Ao</a:t>
            </a:r>
            <a:r>
              <a:rPr lang="en-US" dirty="0" smtClean="0"/>
              <a:t> </a:t>
            </a:r>
            <a:r>
              <a:rPr lang="en-US" dirty="0" err="1" smtClean="0"/>
              <a:t>focalizar</a:t>
            </a:r>
            <a:r>
              <a:rPr lang="en-US" dirty="0" smtClean="0"/>
              <a:t> “com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resultados</a:t>
            </a:r>
            <a:r>
              <a:rPr lang="en-US" dirty="0" smtClean="0"/>
              <a:t>?” o </a:t>
            </a:r>
            <a:r>
              <a:rPr lang="en-US" dirty="0" err="1" smtClean="0"/>
              <a:t>pesquisador</a:t>
            </a:r>
            <a:r>
              <a:rPr lang="en-US" dirty="0" smtClean="0"/>
              <a:t> </a:t>
            </a:r>
            <a:r>
              <a:rPr lang="en-US" dirty="0" err="1" smtClean="0"/>
              <a:t>procura</a:t>
            </a:r>
            <a:r>
              <a:rPr lang="en-US" dirty="0" smtClean="0"/>
              <a:t> </a:t>
            </a:r>
            <a:r>
              <a:rPr lang="en-US" dirty="0" err="1" smtClean="0"/>
              <a:t>identificar</a:t>
            </a:r>
            <a:r>
              <a:rPr lang="en-US" dirty="0" smtClean="0"/>
              <a:t> e </a:t>
            </a:r>
            <a:r>
              <a:rPr lang="en-US" dirty="0" err="1" smtClean="0"/>
              <a:t>descrever</a:t>
            </a:r>
            <a:r>
              <a:rPr lang="en-US" dirty="0" smtClean="0"/>
              <a:t>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resultados</a:t>
            </a:r>
            <a:r>
              <a:rPr lang="en-US" dirty="0" smtClean="0"/>
              <a:t> </a:t>
            </a:r>
            <a:r>
              <a:rPr lang="en-US" dirty="0" err="1" smtClean="0"/>
              <a:t>efetivos</a:t>
            </a:r>
            <a:r>
              <a:rPr lang="en-US" dirty="0" smtClean="0"/>
              <a:t> de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comunicação</a:t>
            </a:r>
            <a:r>
              <a:rPr lang="en-US" dirty="0" smtClean="0"/>
              <a:t>.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objetivos</a:t>
            </a:r>
            <a:r>
              <a:rPr lang="en-US" dirty="0" smtClean="0"/>
              <a:t> da </a:t>
            </a:r>
            <a:r>
              <a:rPr lang="en-US" dirty="0" err="1" smtClean="0"/>
              <a:t>pesquisa</a:t>
            </a:r>
            <a:r>
              <a:rPr lang="en-US" dirty="0" smtClean="0"/>
              <a:t> e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atingidos</a:t>
            </a:r>
            <a:r>
              <a:rPr lang="en-US" dirty="0" smtClean="0"/>
              <a:t> </a:t>
            </a:r>
            <a:r>
              <a:rPr lang="en-US" dirty="0" err="1" smtClean="0"/>
              <a:t>podem</a:t>
            </a:r>
            <a:r>
              <a:rPr lang="en-US" dirty="0" smtClean="0"/>
              <a:t> </a:t>
            </a:r>
            <a:r>
              <a:rPr lang="en-US" dirty="0" err="1" smtClean="0"/>
              <a:t>coincidir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não</a:t>
            </a:r>
            <a:endParaRPr lang="en-US" dirty="0" smtClean="0"/>
          </a:p>
          <a:p>
            <a:pPr marL="0" indent="0" algn="just">
              <a:buNone/>
            </a:pPr>
            <a:endParaRPr lang="en-US" dirty="0"/>
          </a:p>
          <a:p>
            <a:pPr marL="0" indent="0" algn="just">
              <a:buNone/>
            </a:pPr>
            <a:r>
              <a:rPr lang="en-US" dirty="0" smtClean="0"/>
              <a:t>As </a:t>
            </a:r>
            <a:r>
              <a:rPr lang="en-US" dirty="0" err="1" smtClean="0"/>
              <a:t>pesquisas</a:t>
            </a:r>
            <a:r>
              <a:rPr lang="en-US" dirty="0" smtClean="0"/>
              <a:t> </a:t>
            </a:r>
            <a:r>
              <a:rPr lang="en-US" dirty="0" err="1" smtClean="0"/>
              <a:t>poderão</a:t>
            </a:r>
            <a:r>
              <a:rPr lang="en-US" dirty="0" smtClean="0"/>
              <a:t> </a:t>
            </a:r>
            <a:r>
              <a:rPr lang="en-US" dirty="0" err="1" smtClean="0"/>
              <a:t>direcionar</a:t>
            </a:r>
            <a:r>
              <a:rPr lang="en-US" dirty="0" smtClean="0"/>
              <a:t>-se, </a:t>
            </a:r>
            <a:r>
              <a:rPr lang="en-US" dirty="0" err="1" smtClean="0"/>
              <a:t>ao</a:t>
            </a:r>
            <a:r>
              <a:rPr lang="en-US" dirty="0" smtClean="0"/>
              <a:t> </a:t>
            </a:r>
            <a:r>
              <a:rPr lang="en-US" dirty="0" err="1" smtClean="0"/>
              <a:t>mesmo</a:t>
            </a:r>
            <a:r>
              <a:rPr lang="en-US" dirty="0" smtClean="0"/>
              <a:t> tempo,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duas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mais</a:t>
            </a:r>
            <a:r>
              <a:rPr lang="en-US" dirty="0" smtClean="0"/>
              <a:t> </a:t>
            </a:r>
            <a:r>
              <a:rPr lang="en-US" dirty="0" err="1" smtClean="0"/>
              <a:t>destas</a:t>
            </a:r>
            <a:r>
              <a:rPr lang="en-US" dirty="0" smtClean="0"/>
              <a:t> </a:t>
            </a:r>
            <a:r>
              <a:rPr lang="en-US" dirty="0" err="1" smtClean="0"/>
              <a:t>questões</a:t>
            </a:r>
            <a:r>
              <a:rPr lang="en-US" dirty="0" smtClean="0"/>
              <a:t>.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6051964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>
            <a:normAutofit fontScale="90000"/>
          </a:bodyPr>
          <a:lstStyle/>
          <a:p>
            <a:r>
              <a:rPr lang="en-US" dirty="0" err="1" smtClean="0"/>
              <a:t>Etapas</a:t>
            </a:r>
            <a:r>
              <a:rPr lang="en-US" dirty="0" smtClean="0"/>
              <a:t> da </a:t>
            </a:r>
            <a:r>
              <a:rPr lang="en-US" dirty="0" err="1" smtClean="0"/>
              <a:t>metodologia</a:t>
            </a:r>
            <a:r>
              <a:rPr lang="en-US" dirty="0"/>
              <a:t> </a:t>
            </a:r>
            <a:r>
              <a:rPr lang="en-US" dirty="0" err="1" smtClean="0"/>
              <a:t>presentes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</a:t>
            </a:r>
            <a:r>
              <a:rPr lang="en-US" dirty="0" err="1" smtClean="0"/>
              <a:t>análise</a:t>
            </a:r>
            <a:r>
              <a:rPr lang="en-US" dirty="0" smtClean="0"/>
              <a:t> de </a:t>
            </a:r>
            <a:r>
              <a:rPr lang="en-US" dirty="0" err="1" smtClean="0"/>
              <a:t>conteúdo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69160"/>
          </a:xfrm>
        </p:spPr>
        <p:txBody>
          <a:bodyPr>
            <a:normAutofit fontScale="92500" lnSpcReduction="20000"/>
          </a:bodyPr>
          <a:lstStyle/>
          <a:p>
            <a:pPr marL="514350" indent="-514350" algn="just">
              <a:buAutoNum type="arabicParenR"/>
            </a:pPr>
            <a:r>
              <a:rPr lang="en-US" dirty="0" err="1" smtClean="0"/>
              <a:t>Preparação</a:t>
            </a:r>
            <a:r>
              <a:rPr lang="en-US" dirty="0" smtClean="0"/>
              <a:t> das </a:t>
            </a:r>
            <a:r>
              <a:rPr lang="en-US" dirty="0" err="1" smtClean="0"/>
              <a:t>informações</a:t>
            </a:r>
            <a:r>
              <a:rPr lang="en-US" dirty="0" smtClean="0"/>
              <a:t>;</a:t>
            </a:r>
          </a:p>
          <a:p>
            <a:pPr marL="514350" indent="-514350" algn="just">
              <a:buAutoNum type="arabicParenR"/>
            </a:pPr>
            <a:endParaRPr lang="en-US" dirty="0" smtClean="0"/>
          </a:p>
          <a:p>
            <a:pPr marL="514350" indent="-514350" algn="just">
              <a:buAutoNum type="arabicParenR"/>
            </a:pPr>
            <a:r>
              <a:rPr lang="en-US" dirty="0" err="1" smtClean="0"/>
              <a:t>Unitarização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transformação</a:t>
            </a:r>
            <a:r>
              <a:rPr lang="en-US" dirty="0" smtClean="0"/>
              <a:t> do </a:t>
            </a:r>
            <a:r>
              <a:rPr lang="en-US" dirty="0" err="1" smtClean="0"/>
              <a:t>conteúdo</a:t>
            </a:r>
            <a:r>
              <a:rPr lang="en-US" dirty="0" smtClean="0"/>
              <a:t> </a:t>
            </a:r>
            <a:r>
              <a:rPr lang="en-US" dirty="0" err="1" smtClean="0"/>
              <a:t>em</a:t>
            </a:r>
            <a:r>
              <a:rPr lang="en-US" dirty="0" smtClean="0"/>
              <a:t> </a:t>
            </a:r>
            <a:r>
              <a:rPr lang="en-US" dirty="0" err="1" smtClean="0"/>
              <a:t>unidades</a:t>
            </a:r>
            <a:r>
              <a:rPr lang="en-US" dirty="0" smtClean="0"/>
              <a:t>;</a:t>
            </a:r>
          </a:p>
          <a:p>
            <a:pPr marL="514350" indent="-514350" algn="just">
              <a:buAutoNum type="arabicParenR"/>
            </a:pPr>
            <a:endParaRPr lang="en-US" dirty="0" smtClean="0"/>
          </a:p>
          <a:p>
            <a:pPr marL="514350" indent="-514350" algn="just">
              <a:buAutoNum type="arabicParenR"/>
            </a:pPr>
            <a:r>
              <a:rPr lang="en-US" dirty="0" err="1" smtClean="0"/>
              <a:t>Categorização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classificação</a:t>
            </a:r>
            <a:r>
              <a:rPr lang="en-US" dirty="0" smtClean="0"/>
              <a:t> das </a:t>
            </a:r>
            <a:r>
              <a:rPr lang="en-US" dirty="0" err="1" smtClean="0"/>
              <a:t>unidades</a:t>
            </a:r>
            <a:r>
              <a:rPr lang="en-US" dirty="0" smtClean="0"/>
              <a:t> </a:t>
            </a:r>
            <a:r>
              <a:rPr lang="en-US" dirty="0" err="1" smtClean="0"/>
              <a:t>em</a:t>
            </a:r>
            <a:r>
              <a:rPr lang="en-US" dirty="0" smtClean="0"/>
              <a:t> </a:t>
            </a:r>
            <a:r>
              <a:rPr lang="en-US" dirty="0" err="1" smtClean="0"/>
              <a:t>categorias</a:t>
            </a:r>
            <a:r>
              <a:rPr lang="en-US" dirty="0" smtClean="0"/>
              <a:t>;</a:t>
            </a:r>
          </a:p>
          <a:p>
            <a:pPr marL="514350" indent="-514350" algn="just">
              <a:buAutoNum type="arabicParenR"/>
            </a:pPr>
            <a:endParaRPr lang="en-US" dirty="0" smtClean="0"/>
          </a:p>
          <a:p>
            <a:pPr marL="514350" indent="-514350" algn="just">
              <a:buAutoNum type="arabicParenR"/>
            </a:pPr>
            <a:r>
              <a:rPr lang="en-US" dirty="0" err="1" smtClean="0"/>
              <a:t>Descrição</a:t>
            </a:r>
            <a:r>
              <a:rPr lang="en-US" dirty="0" smtClean="0"/>
              <a:t>;</a:t>
            </a:r>
          </a:p>
          <a:p>
            <a:pPr marL="514350" indent="-514350" algn="just">
              <a:buAutoNum type="arabicParenR"/>
            </a:pPr>
            <a:endParaRPr lang="en-US" dirty="0" smtClean="0"/>
          </a:p>
          <a:p>
            <a:pPr marL="514350" indent="-514350" algn="just">
              <a:buAutoNum type="arabicParenR"/>
            </a:pPr>
            <a:r>
              <a:rPr lang="en-US" dirty="0" err="1" smtClean="0"/>
              <a:t>Interpretação</a:t>
            </a:r>
            <a:r>
              <a:rPr lang="en-US" dirty="0" smtClean="0"/>
              <a:t>. 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82006658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Design padrão">
  <a:themeElements>
    <a:clrScheme name="Design padrã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sign padrão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sign padrã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sign padrão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sign padrão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sign padrão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sign padrão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sign padrão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 padrão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 padrão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 padrão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 padrão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 padrão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 padrão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708</TotalTime>
  <Words>2068</Words>
  <Application>Microsoft Office PowerPoint</Application>
  <PresentationFormat>Apresentação na tela (4:3)</PresentationFormat>
  <Paragraphs>293</Paragraphs>
  <Slides>26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2</vt:i4>
      </vt:variant>
      <vt:variant>
        <vt:lpstr>Títulos de slides</vt:lpstr>
      </vt:variant>
      <vt:variant>
        <vt:i4>26</vt:i4>
      </vt:variant>
    </vt:vector>
  </HeadingPairs>
  <TitlesOfParts>
    <vt:vector size="28" baseType="lpstr">
      <vt:lpstr>Tema do Office</vt:lpstr>
      <vt:lpstr>Design padrão</vt:lpstr>
      <vt:lpstr>CENTRO FEDERAL DE EDUCAÇÃO TECNOLÓGICA DE MINAS GERAIS   Programa de Pós-Graduação em Estudos de Linguagens 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Etapas da metodologia presentes na análise de conteúdo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DOS DADOS</vt:lpstr>
      <vt:lpstr>APRESENTAÇÃO DOS DADOS</vt:lpstr>
      <vt:lpstr>Apresentação do PowerPoint</vt:lpstr>
      <vt:lpstr>APRESENTAÇÃO DOS DADOS</vt:lpstr>
      <vt:lpstr>REFERÊNCIAS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CENTRO FEDERAL DE EDUCAÇÃO TECNOLÓGICA DE MINAS GERAIS   Programa de Pós-Graduação em Estudos de Linguagens</dc:title>
  <dc:creator>Usuário</dc:creator>
  <cp:lastModifiedBy>Usuário</cp:lastModifiedBy>
  <cp:revision>46</cp:revision>
  <dcterms:created xsi:type="dcterms:W3CDTF">2015-06-01T17:10:48Z</dcterms:created>
  <dcterms:modified xsi:type="dcterms:W3CDTF">2015-06-03T01:10:28Z</dcterms:modified>
</cp:coreProperties>
</file>